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7" r:id="rId1"/>
  </p:sldMasterIdLst>
  <p:notesMasterIdLst>
    <p:notesMasterId r:id="rId20"/>
  </p:notesMasterIdLst>
  <p:sldIdLst>
    <p:sldId id="256" r:id="rId2"/>
    <p:sldId id="295" r:id="rId3"/>
    <p:sldId id="296" r:id="rId4"/>
    <p:sldId id="282" r:id="rId5"/>
    <p:sldId id="283" r:id="rId6"/>
    <p:sldId id="284" r:id="rId7"/>
    <p:sldId id="285" r:id="rId8"/>
    <p:sldId id="286" r:id="rId9"/>
    <p:sldId id="287" r:id="rId10"/>
    <p:sldId id="297" r:id="rId11"/>
    <p:sldId id="288" r:id="rId12"/>
    <p:sldId id="289" r:id="rId13"/>
    <p:sldId id="290" r:id="rId14"/>
    <p:sldId id="291" r:id="rId15"/>
    <p:sldId id="292" r:id="rId16"/>
    <p:sldId id="293" r:id="rId17"/>
    <p:sldId id="294" r:id="rId18"/>
    <p:sldId id="298"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00"/>
    <a:srgbClr val="F8A026"/>
    <a:srgbClr val="CDB030"/>
    <a:srgbClr val="FF9800"/>
    <a:srgbClr val="F8C020"/>
    <a:srgbClr val="0000CC"/>
    <a:srgbClr val="000066"/>
    <a:srgbClr val="CD0004"/>
    <a:srgbClr val="F8B7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E7263C8-82D5-4C8D-AD30-1C6DAEAD21D8}">
  <a:tblStyle styleId="{9E7263C8-82D5-4C8D-AD30-1C6DAEAD21D8}"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510"/>
  </p:normalViewPr>
  <p:slideViewPr>
    <p:cSldViewPr snapToGrid="0" snapToObjects="1">
      <p:cViewPr varScale="1">
        <p:scale>
          <a:sx n="155" d="100"/>
          <a:sy n="155" d="100"/>
        </p:scale>
        <p:origin x="440" y="18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a:endParaRPr/>
          </a:p>
        </p:txBody>
      </p:sp>
    </p:spTree>
    <p:extLst>
      <p:ext uri="{BB962C8B-B14F-4D97-AF65-F5344CB8AC3E}">
        <p14:creationId xmlns:p14="http://schemas.microsoft.com/office/powerpoint/2010/main" val="1456771648"/>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2" name="Shape 1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9"/>
        <p:cNvGrpSpPr/>
        <p:nvPr/>
      </p:nvGrpSpPr>
      <p:grpSpPr>
        <a:xfrm>
          <a:off x="0" y="0"/>
          <a:ext cx="0" cy="0"/>
          <a:chOff x="0" y="0"/>
          <a:chExt cx="0" cy="0"/>
        </a:xfrm>
      </p:grpSpPr>
      <p:sp>
        <p:nvSpPr>
          <p:cNvPr id="10" name="Shape 10"/>
          <p:cNvSpPr/>
          <p:nvPr/>
        </p:nvSpPr>
        <p:spPr>
          <a:xfrm>
            <a:off x="7544482" y="657775"/>
            <a:ext cx="1299300" cy="432900"/>
          </a:xfrm>
          <a:prstGeom prst="triangle">
            <a:avLst>
              <a:gd name="adj" fmla="val 32425"/>
            </a:avLst>
          </a:prstGeom>
          <a:solidFill>
            <a:schemeClr val="tx1">
              <a:lumMod val="50000"/>
            </a:schemeClr>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nvGrpSpPr>
          <p:cNvPr id="11" name="Shape 11"/>
          <p:cNvGrpSpPr/>
          <p:nvPr/>
        </p:nvGrpSpPr>
        <p:grpSpPr>
          <a:xfrm>
            <a:off x="0" y="-7088"/>
            <a:ext cx="8661398" cy="5150588"/>
            <a:chOff x="0" y="-7088"/>
            <a:chExt cx="8661398" cy="5150588"/>
          </a:xfrm>
        </p:grpSpPr>
        <p:sp>
          <p:nvSpPr>
            <p:cNvPr id="12" name="Shape 12"/>
            <p:cNvSpPr/>
            <p:nvPr/>
          </p:nvSpPr>
          <p:spPr>
            <a:xfrm>
              <a:off x="0" y="0"/>
              <a:ext cx="3525000" cy="5143500"/>
            </a:xfrm>
            <a:prstGeom prst="rect">
              <a:avLst/>
            </a:prstGeom>
            <a:solidFill>
              <a:srgbClr val="C7D3E6"/>
            </a:solidFill>
            <a:ln>
              <a:noFill/>
            </a:ln>
          </p:spPr>
          <p:txBody>
            <a:bodyPr lIns="91425" tIns="91425" rIns="91425" bIns="91425" anchor="ctr" anchorCtr="0">
              <a:noAutofit/>
            </a:bodyPr>
            <a:lstStyle/>
            <a:p>
              <a:pPr lvl="0">
                <a:spcBef>
                  <a:spcPts val="0"/>
                </a:spcBef>
                <a:buNone/>
              </a:pPr>
              <a:endParaRPr/>
            </a:p>
          </p:txBody>
        </p:sp>
        <p:sp>
          <p:nvSpPr>
            <p:cNvPr id="13" name="Shape 13"/>
            <p:cNvSpPr/>
            <p:nvPr/>
          </p:nvSpPr>
          <p:spPr>
            <a:xfrm rot="10800000" flipH="1">
              <a:off x="3517898" y="-7088"/>
              <a:ext cx="5143500" cy="5143500"/>
            </a:xfrm>
            <a:prstGeom prst="rtTriangle">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nvGrpSpPr>
          <p:cNvPr id="14" name="Shape 14"/>
          <p:cNvGrpSpPr/>
          <p:nvPr/>
        </p:nvGrpSpPr>
        <p:grpSpPr>
          <a:xfrm rot="10800000" flipH="1">
            <a:off x="0" y="1090762"/>
            <a:ext cx="8847501" cy="2961974"/>
            <a:chOff x="-8178042" y="-4493254"/>
            <a:chExt cx="19483597" cy="6522736"/>
          </a:xfrm>
        </p:grpSpPr>
        <p:sp>
          <p:nvSpPr>
            <p:cNvPr id="15" name="Shape 15"/>
            <p:cNvSpPr/>
            <p:nvPr/>
          </p:nvSpPr>
          <p:spPr>
            <a:xfrm>
              <a:off x="-8178042" y="-4493118"/>
              <a:ext cx="12968400" cy="6522600"/>
            </a:xfrm>
            <a:prstGeom prst="rect">
              <a:avLst/>
            </a:prstGeom>
            <a:solidFill>
              <a:srgbClr val="00009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16" name="Shape 16"/>
            <p:cNvSpPr/>
            <p:nvPr/>
          </p:nvSpPr>
          <p:spPr>
            <a:xfrm>
              <a:off x="4782955" y="-4493254"/>
              <a:ext cx="6522599" cy="6522600"/>
            </a:xfrm>
            <a:prstGeom prst="rtTriangle">
              <a:avLst/>
            </a:prstGeom>
            <a:solidFill>
              <a:srgbClr val="00009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nvGrpSpPr>
          <p:cNvPr id="17" name="Shape 17"/>
          <p:cNvGrpSpPr/>
          <p:nvPr/>
        </p:nvGrpSpPr>
        <p:grpSpPr>
          <a:xfrm>
            <a:off x="3677235" y="4278348"/>
            <a:ext cx="5480828" cy="432996"/>
            <a:chOff x="5582264" y="4646737"/>
            <a:chExt cx="5480828" cy="432996"/>
          </a:xfrm>
        </p:grpSpPr>
        <p:sp>
          <p:nvSpPr>
            <p:cNvPr id="18" name="Shape 18"/>
            <p:cNvSpPr/>
            <p:nvPr/>
          </p:nvSpPr>
          <p:spPr>
            <a:xfrm rot="10800000">
              <a:off x="5582264" y="4948333"/>
              <a:ext cx="394200" cy="131400"/>
            </a:xfrm>
            <a:prstGeom prst="triangle">
              <a:avLst>
                <a:gd name="adj" fmla="val 32425"/>
              </a:avLst>
            </a:prstGeom>
            <a:solidFill>
              <a:srgbClr val="D26F00"/>
            </a:solidFill>
            <a:ln>
              <a:noFill/>
            </a:ln>
          </p:spPr>
          <p:txBody>
            <a:bodyPr lIns="91425" tIns="91425" rIns="91425" bIns="91425" anchor="ctr" anchorCtr="0">
              <a:noAutofit/>
            </a:bodyPr>
            <a:lstStyle/>
            <a:p>
              <a:pPr lvl="0">
                <a:spcBef>
                  <a:spcPts val="0"/>
                </a:spcBef>
                <a:buNone/>
              </a:pPr>
              <a:endParaRPr/>
            </a:p>
          </p:txBody>
        </p:sp>
        <p:grpSp>
          <p:nvGrpSpPr>
            <p:cNvPr id="19" name="Shape 19"/>
            <p:cNvGrpSpPr/>
            <p:nvPr/>
          </p:nvGrpSpPr>
          <p:grpSpPr>
            <a:xfrm flipH="1">
              <a:off x="5585231" y="4646737"/>
              <a:ext cx="5477861" cy="304551"/>
              <a:chOff x="-24158748" y="330075"/>
              <a:chExt cx="30568422" cy="1699505"/>
            </a:xfrm>
          </p:grpSpPr>
          <p:sp>
            <p:nvSpPr>
              <p:cNvPr id="20" name="Shape 20"/>
              <p:cNvSpPr/>
              <p:nvPr/>
            </p:nvSpPr>
            <p:spPr>
              <a:xfrm>
                <a:off x="-24158748" y="330080"/>
                <a:ext cx="28908000" cy="1699500"/>
              </a:xfrm>
              <a:prstGeom prst="rect">
                <a:avLst/>
              </a:prstGeom>
              <a:solidFill>
                <a:srgbClr val="FF9800"/>
              </a:solidFill>
              <a:ln>
                <a:noFill/>
              </a:ln>
            </p:spPr>
            <p:txBody>
              <a:bodyPr lIns="91425" tIns="91425" rIns="91425" bIns="91425" anchor="ctr" anchorCtr="0">
                <a:noAutofit/>
              </a:bodyPr>
              <a:lstStyle/>
              <a:p>
                <a:pPr lvl="0" rtl="0">
                  <a:spcBef>
                    <a:spcPts val="0"/>
                  </a:spcBef>
                  <a:buNone/>
                </a:pPr>
                <a:endParaRPr/>
              </a:p>
            </p:txBody>
          </p:sp>
          <p:sp>
            <p:nvSpPr>
              <p:cNvPr id="21" name="Shape 21"/>
              <p:cNvSpPr/>
              <p:nvPr/>
            </p:nvSpPr>
            <p:spPr>
              <a:xfrm>
                <a:off x="4710174" y="330075"/>
                <a:ext cx="1699500" cy="1699500"/>
              </a:xfrm>
              <a:prstGeom prst="rtTriangle">
                <a:avLst/>
              </a:prstGeom>
              <a:solidFill>
                <a:srgbClr val="FF9800"/>
              </a:solidFill>
              <a:ln>
                <a:noFill/>
              </a:ln>
            </p:spPr>
            <p:txBody>
              <a:bodyPr lIns="91425" tIns="91425" rIns="91425" bIns="91425" anchor="ctr" anchorCtr="0">
                <a:noAutofit/>
              </a:bodyPr>
              <a:lstStyle/>
              <a:p>
                <a:pPr lvl="0">
                  <a:spcBef>
                    <a:spcPts val="0"/>
                  </a:spcBef>
                  <a:buNone/>
                </a:pPr>
                <a:endParaRPr/>
              </a:p>
            </p:txBody>
          </p:sp>
        </p:grpSp>
      </p:grpSp>
      <p:sp>
        <p:nvSpPr>
          <p:cNvPr id="22" name="Shape 22"/>
          <p:cNvSpPr txBox="1">
            <a:spLocks noGrp="1"/>
          </p:cNvSpPr>
          <p:nvPr>
            <p:ph type="ctrTitle"/>
          </p:nvPr>
        </p:nvSpPr>
        <p:spPr>
          <a:xfrm>
            <a:off x="685800" y="1090750"/>
            <a:ext cx="5367900" cy="2961900"/>
          </a:xfrm>
          <a:prstGeom prst="rect">
            <a:avLst/>
          </a:prstGeom>
        </p:spPr>
        <p:txBody>
          <a:bodyPr lIns="91425" tIns="91425" rIns="91425" bIns="91425" anchor="ctr" anchorCtr="0"/>
          <a:lstStyle>
            <a:lvl1pPr lvl="0">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r>
              <a:rPr lang="en-US"/>
              <a:t>Click to edit Master title style</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61"/>
        <p:cNvGrpSpPr/>
        <p:nvPr/>
      </p:nvGrpSpPr>
      <p:grpSpPr>
        <a:xfrm>
          <a:off x="0" y="0"/>
          <a:ext cx="0" cy="0"/>
          <a:chOff x="0" y="0"/>
          <a:chExt cx="0" cy="0"/>
        </a:xfrm>
      </p:grpSpPr>
      <p:grpSp>
        <p:nvGrpSpPr>
          <p:cNvPr id="62" name="Shape 62"/>
          <p:cNvGrpSpPr/>
          <p:nvPr/>
        </p:nvGrpSpPr>
        <p:grpSpPr>
          <a:xfrm>
            <a:off x="-3" y="40"/>
            <a:ext cx="7072430" cy="1327314"/>
            <a:chOff x="-3" y="40"/>
            <a:chExt cx="7072430" cy="1327314"/>
          </a:xfrm>
        </p:grpSpPr>
        <p:sp>
          <p:nvSpPr>
            <p:cNvPr id="63" name="Shape 63"/>
            <p:cNvSpPr/>
            <p:nvPr/>
          </p:nvSpPr>
          <p:spPr>
            <a:xfrm>
              <a:off x="6292649" y="126425"/>
              <a:ext cx="779700" cy="259800"/>
            </a:xfrm>
            <a:prstGeom prst="triangle">
              <a:avLst>
                <a:gd name="adj" fmla="val 32425"/>
              </a:avLst>
            </a:prstGeom>
            <a:solidFill>
              <a:schemeClr val="tx1">
                <a:lumMod val="50000"/>
              </a:schemeClr>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nvGrpSpPr>
            <p:cNvPr id="64" name="Shape 64"/>
            <p:cNvGrpSpPr/>
            <p:nvPr/>
          </p:nvGrpSpPr>
          <p:grpSpPr>
            <a:xfrm rot="10800000" flipH="1">
              <a:off x="2" y="40"/>
              <a:ext cx="6756167" cy="1327314"/>
              <a:chOff x="-2168137" y="330075"/>
              <a:chExt cx="8650662" cy="1699506"/>
            </a:xfrm>
          </p:grpSpPr>
          <p:sp>
            <p:nvSpPr>
              <p:cNvPr id="65" name="Shape 65"/>
              <p:cNvSpPr/>
              <p:nvPr/>
            </p:nvSpPr>
            <p:spPr>
              <a:xfrm>
                <a:off x="-2168137" y="330081"/>
                <a:ext cx="6958200" cy="1699500"/>
              </a:xfrm>
              <a:prstGeom prst="rect">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66" name="Shape 66"/>
              <p:cNvSpPr/>
              <p:nvPr/>
            </p:nvSpPr>
            <p:spPr>
              <a:xfrm>
                <a:off x="4783024" y="330075"/>
                <a:ext cx="1699500" cy="1699500"/>
              </a:xfrm>
              <a:prstGeom prst="rtTriangle">
                <a:avLst/>
              </a:prstGeom>
              <a:solidFill>
                <a:srgbClr val="C7D3E6"/>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nvGrpSpPr>
            <p:cNvPr id="67" name="Shape 67"/>
            <p:cNvGrpSpPr/>
            <p:nvPr/>
          </p:nvGrpSpPr>
          <p:grpSpPr>
            <a:xfrm rot="10800000" flipH="1">
              <a:off x="-3" y="381007"/>
              <a:ext cx="7072430" cy="771743"/>
              <a:chOff x="-9092084" y="330075"/>
              <a:chExt cx="15574609" cy="1699501"/>
            </a:xfrm>
          </p:grpSpPr>
          <p:sp>
            <p:nvSpPr>
              <p:cNvPr id="68" name="Shape 68"/>
              <p:cNvSpPr/>
              <p:nvPr/>
            </p:nvSpPr>
            <p:spPr>
              <a:xfrm>
                <a:off x="-9092084" y="330076"/>
                <a:ext cx="13882200" cy="1699500"/>
              </a:xfrm>
              <a:prstGeom prst="rect">
                <a:avLst/>
              </a:prstGeom>
              <a:solidFill>
                <a:srgbClr val="00009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sp>
            <p:nvSpPr>
              <p:cNvPr id="69" name="Shape 69"/>
              <p:cNvSpPr/>
              <p:nvPr/>
            </p:nvSpPr>
            <p:spPr>
              <a:xfrm>
                <a:off x="4783024" y="330075"/>
                <a:ext cx="1699500" cy="1699500"/>
              </a:xfrm>
              <a:prstGeom prst="rtTriangle">
                <a:avLst/>
              </a:prstGeom>
              <a:solidFill>
                <a:srgbClr val="000090"/>
              </a:solidFill>
              <a:ln>
                <a:noFill/>
              </a:ln>
            </p:spPr>
            <p:txBody>
              <a:bodyPr lIns="91425" tIns="91425" rIns="91425" bIns="91425" anchor="ctr" anchorCtr="0">
                <a:noAutofit/>
              </a:bodyPr>
              <a:lstStyle/>
              <a:p>
                <a:pPr lvl="0" rtl="0">
                  <a:spcBef>
                    <a:spcPts val="0"/>
                  </a:spcBef>
                  <a:buNone/>
                </a:pPr>
                <a:endParaRPr>
                  <a:latin typeface="Arvo"/>
                  <a:ea typeface="Arvo"/>
                  <a:cs typeface="Arvo"/>
                  <a:sym typeface="Arvo"/>
                </a:endParaRPr>
              </a:p>
            </p:txBody>
          </p:sp>
        </p:grpSp>
      </p:grpSp>
      <p:grpSp>
        <p:nvGrpSpPr>
          <p:cNvPr id="70" name="Shape 70"/>
          <p:cNvGrpSpPr/>
          <p:nvPr/>
        </p:nvGrpSpPr>
        <p:grpSpPr>
          <a:xfrm>
            <a:off x="6946841" y="4472722"/>
            <a:ext cx="2202829" cy="670794"/>
            <a:chOff x="5575241" y="4472722"/>
            <a:chExt cx="2202829" cy="670794"/>
          </a:xfrm>
        </p:grpSpPr>
        <p:sp>
          <p:nvSpPr>
            <p:cNvPr id="71" name="Shape 71"/>
            <p:cNvSpPr/>
            <p:nvPr/>
          </p:nvSpPr>
          <p:spPr>
            <a:xfrm rot="10800000">
              <a:off x="5575241" y="4948333"/>
              <a:ext cx="394200" cy="131400"/>
            </a:xfrm>
            <a:prstGeom prst="triangle">
              <a:avLst>
                <a:gd name="adj" fmla="val 32425"/>
              </a:avLst>
            </a:prstGeom>
            <a:solidFill>
              <a:srgbClr val="D26F00"/>
            </a:solidFill>
            <a:ln>
              <a:noFill/>
            </a:ln>
          </p:spPr>
          <p:txBody>
            <a:bodyPr lIns="91425" tIns="91425" rIns="91425" bIns="91425" anchor="ctr" anchorCtr="0">
              <a:noAutofit/>
            </a:bodyPr>
            <a:lstStyle/>
            <a:p>
              <a:pPr lvl="0">
                <a:spcBef>
                  <a:spcPts val="0"/>
                </a:spcBef>
                <a:buNone/>
              </a:pPr>
              <a:endParaRPr/>
            </a:p>
          </p:txBody>
        </p:sp>
        <p:grpSp>
          <p:nvGrpSpPr>
            <p:cNvPr id="72" name="Shape 72"/>
            <p:cNvGrpSpPr/>
            <p:nvPr/>
          </p:nvGrpSpPr>
          <p:grpSpPr>
            <a:xfrm flipH="1">
              <a:off x="5734850" y="4472722"/>
              <a:ext cx="2040836" cy="670794"/>
              <a:chOff x="1297953" y="330075"/>
              <a:chExt cx="5169293" cy="1699505"/>
            </a:xfrm>
          </p:grpSpPr>
          <p:sp>
            <p:nvSpPr>
              <p:cNvPr id="73" name="Shape 73"/>
              <p:cNvSpPr/>
              <p:nvPr/>
            </p:nvSpPr>
            <p:spPr>
              <a:xfrm>
                <a:off x="1297953" y="330080"/>
                <a:ext cx="3476700" cy="1699500"/>
              </a:xfrm>
              <a:prstGeom prst="rect">
                <a:avLst/>
              </a:prstGeom>
              <a:solidFill>
                <a:srgbClr val="C7D3E6"/>
              </a:solidFill>
              <a:ln>
                <a:noFill/>
              </a:ln>
            </p:spPr>
            <p:txBody>
              <a:bodyPr lIns="91425" tIns="91425" rIns="91425" bIns="91425" anchor="ctr" anchorCtr="0">
                <a:noAutofit/>
              </a:bodyPr>
              <a:lstStyle/>
              <a:p>
                <a:pPr lvl="0" rtl="0">
                  <a:spcBef>
                    <a:spcPts val="0"/>
                  </a:spcBef>
                  <a:buNone/>
                </a:pPr>
                <a:endParaRPr/>
              </a:p>
            </p:txBody>
          </p:sp>
          <p:sp>
            <p:nvSpPr>
              <p:cNvPr id="74" name="Shape 74"/>
              <p:cNvSpPr/>
              <p:nvPr/>
            </p:nvSpPr>
            <p:spPr>
              <a:xfrm>
                <a:off x="4767747" y="330075"/>
                <a:ext cx="1699500" cy="1699500"/>
              </a:xfrm>
              <a:prstGeom prst="rtTriangle">
                <a:avLst/>
              </a:prstGeom>
              <a:solidFill>
                <a:srgbClr val="C7D3E6"/>
              </a:solidFill>
              <a:ln>
                <a:noFill/>
              </a:ln>
            </p:spPr>
            <p:txBody>
              <a:bodyPr lIns="91425" tIns="91425" rIns="91425" bIns="91425" anchor="ctr" anchorCtr="0">
                <a:noAutofit/>
              </a:bodyPr>
              <a:lstStyle/>
              <a:p>
                <a:pPr lvl="0">
                  <a:spcBef>
                    <a:spcPts val="0"/>
                  </a:spcBef>
                  <a:buNone/>
                </a:pPr>
                <a:endParaRPr/>
              </a:p>
            </p:txBody>
          </p:sp>
        </p:grpSp>
        <p:grpSp>
          <p:nvGrpSpPr>
            <p:cNvPr id="75" name="Shape 75"/>
            <p:cNvGrpSpPr/>
            <p:nvPr/>
          </p:nvGrpSpPr>
          <p:grpSpPr>
            <a:xfrm flipH="1">
              <a:off x="5578208" y="4646737"/>
              <a:ext cx="2199862" cy="304562"/>
              <a:chOff x="-5827152" y="330075"/>
              <a:chExt cx="12276018" cy="1699568"/>
            </a:xfrm>
          </p:grpSpPr>
          <p:sp>
            <p:nvSpPr>
              <p:cNvPr id="76" name="Shape 76"/>
              <p:cNvSpPr/>
              <p:nvPr/>
            </p:nvSpPr>
            <p:spPr>
              <a:xfrm>
                <a:off x="-5827152" y="330143"/>
                <a:ext cx="10612200" cy="1699500"/>
              </a:xfrm>
              <a:prstGeom prst="rect">
                <a:avLst/>
              </a:prstGeom>
              <a:solidFill>
                <a:srgbClr val="FF9800"/>
              </a:solidFill>
              <a:ln>
                <a:noFill/>
              </a:ln>
            </p:spPr>
            <p:txBody>
              <a:bodyPr lIns="91425" tIns="91425" rIns="91425" bIns="91425" anchor="ctr" anchorCtr="0">
                <a:noAutofit/>
              </a:bodyPr>
              <a:lstStyle/>
              <a:p>
                <a:pPr lvl="0" rtl="0">
                  <a:spcBef>
                    <a:spcPts val="0"/>
                  </a:spcBef>
                  <a:buNone/>
                </a:pPr>
                <a:endParaRPr/>
              </a:p>
            </p:txBody>
          </p:sp>
          <p:sp>
            <p:nvSpPr>
              <p:cNvPr id="77" name="Shape 77"/>
              <p:cNvSpPr/>
              <p:nvPr/>
            </p:nvSpPr>
            <p:spPr>
              <a:xfrm>
                <a:off x="4749365" y="330075"/>
                <a:ext cx="1699500" cy="1699500"/>
              </a:xfrm>
              <a:prstGeom prst="rtTriangle">
                <a:avLst/>
              </a:prstGeom>
              <a:solidFill>
                <a:srgbClr val="FF9800"/>
              </a:solidFill>
              <a:ln>
                <a:noFill/>
              </a:ln>
            </p:spPr>
            <p:txBody>
              <a:bodyPr lIns="91425" tIns="91425" rIns="91425" bIns="91425" anchor="ctr" anchorCtr="0">
                <a:noAutofit/>
              </a:bodyPr>
              <a:lstStyle/>
              <a:p>
                <a:pPr lvl="0">
                  <a:spcBef>
                    <a:spcPts val="0"/>
                  </a:spcBef>
                  <a:buNone/>
                </a:pPr>
                <a:endParaRPr/>
              </a:p>
            </p:txBody>
          </p:sp>
        </p:grpSp>
      </p:grpSp>
      <p:sp>
        <p:nvSpPr>
          <p:cNvPr id="78" name="Shape 78"/>
          <p:cNvSpPr txBox="1">
            <a:spLocks noGrp="1"/>
          </p:cNvSpPr>
          <p:nvPr>
            <p:ph type="title"/>
          </p:nvPr>
        </p:nvSpPr>
        <p:spPr>
          <a:xfrm>
            <a:off x="814275" y="392575"/>
            <a:ext cx="5492400" cy="7662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a:t>Click to edit Master title style</a:t>
            </a:r>
            <a:endParaRPr dirty="0"/>
          </a:p>
        </p:txBody>
      </p:sp>
      <p:sp>
        <p:nvSpPr>
          <p:cNvPr id="79" name="Shape 79"/>
          <p:cNvSpPr txBox="1">
            <a:spLocks noGrp="1"/>
          </p:cNvSpPr>
          <p:nvPr>
            <p:ph type="body" idx="1"/>
          </p:nvPr>
        </p:nvSpPr>
        <p:spPr>
          <a:xfrm>
            <a:off x="814275" y="1327350"/>
            <a:ext cx="6132600" cy="31455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pPr lvl="0"/>
            <a:r>
              <a:rPr lang="en-US"/>
              <a:t>Click to edit Master text styles</a:t>
            </a:r>
          </a:p>
        </p:txBody>
      </p:sp>
      <p:sp>
        <p:nvSpPr>
          <p:cNvPr id="80" name="Shape 80"/>
          <p:cNvSpPr txBox="1">
            <a:spLocks noGrp="1"/>
          </p:cNvSpPr>
          <p:nvPr>
            <p:ph type="sldNum" idx="12"/>
          </p:nvPr>
        </p:nvSpPr>
        <p:spPr>
          <a:xfrm>
            <a:off x="7618000" y="4636500"/>
            <a:ext cx="1487400" cy="315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814275" y="392575"/>
            <a:ext cx="5258400" cy="766200"/>
          </a:xfrm>
          <a:prstGeom prst="rect">
            <a:avLst/>
          </a:prstGeom>
          <a:noFill/>
          <a:ln>
            <a:noFill/>
          </a:ln>
        </p:spPr>
        <p:txBody>
          <a:bodyPr lIns="91425" tIns="91425" rIns="91425" bIns="91425" anchor="ctr" anchorCtr="0"/>
          <a:lstStyle>
            <a:lvl1pPr lvl="0">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1pPr>
            <a:lvl2pPr lvl="1">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2pPr>
            <a:lvl3pPr lvl="2">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3pPr>
            <a:lvl4pPr lvl="3">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4pPr>
            <a:lvl5pPr lvl="4">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5pPr>
            <a:lvl6pPr lvl="5">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6pPr>
            <a:lvl7pPr lvl="6">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7pPr>
            <a:lvl8pPr lvl="7">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8pPr>
            <a:lvl9pPr lvl="8">
              <a:spcBef>
                <a:spcPts val="0"/>
              </a:spcBef>
              <a:buClr>
                <a:srgbClr val="FFFFFF"/>
              </a:buClr>
              <a:buSzPct val="100000"/>
              <a:buFont typeface="Roboto Condensed"/>
              <a:buNone/>
              <a:defRPr sz="2000" b="1">
                <a:solidFill>
                  <a:srgbClr val="FFFFFF"/>
                </a:solidFill>
                <a:latin typeface="Roboto Condensed"/>
                <a:ea typeface="Roboto Condensed"/>
                <a:cs typeface="Roboto Condensed"/>
                <a:sym typeface="Roboto Condensed"/>
              </a:defRPr>
            </a:lvl9pPr>
          </a:lstStyle>
          <a:p>
            <a:endParaRPr/>
          </a:p>
        </p:txBody>
      </p:sp>
      <p:sp>
        <p:nvSpPr>
          <p:cNvPr id="7" name="Shape 7"/>
          <p:cNvSpPr txBox="1">
            <a:spLocks noGrp="1"/>
          </p:cNvSpPr>
          <p:nvPr>
            <p:ph type="body" idx="1"/>
          </p:nvPr>
        </p:nvSpPr>
        <p:spPr>
          <a:xfrm>
            <a:off x="814275" y="1327350"/>
            <a:ext cx="6132600" cy="3145500"/>
          </a:xfrm>
          <a:prstGeom prst="rect">
            <a:avLst/>
          </a:prstGeom>
          <a:noFill/>
          <a:ln>
            <a:noFill/>
          </a:ln>
        </p:spPr>
        <p:txBody>
          <a:bodyPr lIns="91425" tIns="91425" rIns="91425" bIns="91425" anchor="ctr" anchorCtr="0"/>
          <a:lstStyle>
            <a:lvl1pPr lvl="0">
              <a:spcBef>
                <a:spcPts val="60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1pPr>
            <a:lvl2pPr lvl="1">
              <a:spcBef>
                <a:spcPts val="48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2pPr>
            <a:lvl3pPr lvl="2">
              <a:spcBef>
                <a:spcPts val="48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3pPr>
            <a:lvl4pPr lvl="3">
              <a:spcBef>
                <a:spcPts val="36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4pPr>
            <a:lvl5pPr lvl="4">
              <a:spcBef>
                <a:spcPts val="36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5pPr>
            <a:lvl6pPr lvl="5">
              <a:spcBef>
                <a:spcPts val="36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6pPr>
            <a:lvl7pPr lvl="6">
              <a:spcBef>
                <a:spcPts val="36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7pPr>
            <a:lvl8pPr lvl="7">
              <a:spcBef>
                <a:spcPts val="36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8pPr>
            <a:lvl9pPr lvl="8">
              <a:spcBef>
                <a:spcPts val="360"/>
              </a:spcBef>
              <a:spcAft>
                <a:spcPts val="1000"/>
              </a:spcAft>
              <a:buClr>
                <a:srgbClr val="C7D3E6"/>
              </a:buClr>
              <a:buSzPct val="100000"/>
              <a:buFont typeface="Roboto Condensed Light"/>
              <a:buChar char="▻"/>
              <a:defRPr sz="2400">
                <a:solidFill>
                  <a:srgbClr val="263248"/>
                </a:solidFill>
                <a:latin typeface="Roboto Condensed Light"/>
                <a:ea typeface="Roboto Condensed Light"/>
                <a:cs typeface="Roboto Condensed Light"/>
                <a:sym typeface="Roboto Condensed Light"/>
              </a:defRPr>
            </a:lvl9pPr>
          </a:lstStyle>
          <a:p>
            <a:endParaRPr/>
          </a:p>
        </p:txBody>
      </p:sp>
      <p:sp>
        <p:nvSpPr>
          <p:cNvPr id="8" name="Shape 8"/>
          <p:cNvSpPr txBox="1">
            <a:spLocks noGrp="1"/>
          </p:cNvSpPr>
          <p:nvPr>
            <p:ph type="sldNum" idx="12"/>
          </p:nvPr>
        </p:nvSpPr>
        <p:spPr>
          <a:xfrm>
            <a:off x="7618000" y="4636500"/>
            <a:ext cx="1487400" cy="315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200" b="1">
                <a:solidFill>
                  <a:srgbClr val="FFFFFF"/>
                </a:solidFill>
                <a:latin typeface="Roboto Condensed"/>
                <a:ea typeface="Roboto Condensed"/>
                <a:cs typeface="Roboto Condensed"/>
                <a:sym typeface="Roboto Condensed"/>
              </a:rPr>
              <a:t>‹#›</a:t>
            </a:fld>
            <a:endParaRPr lang="en" sz="1200" b="1">
              <a:solidFill>
                <a:srgbClr val="FFFFFF"/>
              </a:solidFill>
              <a:latin typeface="Roboto Condensed"/>
              <a:ea typeface="Roboto Condensed"/>
              <a:cs typeface="Roboto Condensed"/>
              <a:sym typeface="Roboto Condense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Lst>
  <p:transition>
    <p:fade/>
  </p:transition>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scsk12.org/communications/files/2016/Code%20of%20Conduct.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blackrl@scsk12.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ctrTitle"/>
          </p:nvPr>
        </p:nvSpPr>
        <p:spPr>
          <a:xfrm>
            <a:off x="2377296" y="687421"/>
            <a:ext cx="6517322" cy="2961900"/>
          </a:xfrm>
          <a:prstGeom prst="rect">
            <a:avLst/>
          </a:prstGeom>
        </p:spPr>
        <p:txBody>
          <a:bodyPr lIns="91425" tIns="91425" rIns="91425" bIns="91425" anchor="ctr" anchorCtr="0">
            <a:noAutofit/>
          </a:bodyPr>
          <a:lstStyle/>
          <a:p>
            <a:pPr lvl="0">
              <a:spcBef>
                <a:spcPts val="0"/>
              </a:spcBef>
              <a:buNone/>
            </a:pPr>
            <a:r>
              <a:rPr lang="en" sz="3200" b="0" dirty="0">
                <a:latin typeface="Arial Black"/>
                <a:cs typeface="Arial Black"/>
              </a:rPr>
              <a:t>Northwest Prep Academy</a:t>
            </a:r>
            <a:br>
              <a:rPr lang="en" sz="3200" b="0" dirty="0">
                <a:latin typeface="Arial Black"/>
                <a:cs typeface="Arial Black"/>
              </a:rPr>
            </a:br>
            <a:r>
              <a:rPr lang="en" sz="3200" b="0" dirty="0">
                <a:latin typeface="Arial Black"/>
                <a:cs typeface="Arial Black"/>
              </a:rPr>
              <a:t>2021-22 Annual Title I Parent Meeting </a:t>
            </a:r>
            <a:br>
              <a:rPr lang="en" sz="3200" b="0" dirty="0">
                <a:latin typeface="Arial Black"/>
                <a:cs typeface="Arial Black"/>
              </a:rPr>
            </a:br>
            <a:br>
              <a:rPr lang="en" sz="3200" b="0" dirty="0">
                <a:latin typeface="Arial Black"/>
                <a:cs typeface="Arial Black"/>
              </a:rPr>
            </a:br>
            <a:r>
              <a:rPr lang="en" sz="1200" b="0" dirty="0">
                <a:latin typeface="Arial Black"/>
                <a:cs typeface="Arial Black"/>
              </a:rPr>
              <a:t>Samuel Bachelor, Principal                                                                             Soya Moore, Assistant Principal </a:t>
            </a:r>
            <a:br>
              <a:rPr lang="en" sz="3200" b="0" dirty="0">
                <a:latin typeface="Arial Black"/>
                <a:cs typeface="Arial Black"/>
              </a:rPr>
            </a:br>
            <a:r>
              <a:rPr lang="en" sz="1200" b="0" dirty="0">
                <a:latin typeface="Arial Black"/>
                <a:cs typeface="Arial Black"/>
              </a:rPr>
              <a:t>Rhonda Black, PLC Coach                                                                                       Marvin Moore, Instructional Facilitator and                                              Spanish Interpreter</a:t>
            </a:r>
          </a:p>
        </p:txBody>
      </p:sp>
      <p:pic>
        <p:nvPicPr>
          <p:cNvPr id="2" name="Picture 1" descr="SCS-Logo-Color-Transparen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012" y="1277402"/>
            <a:ext cx="2214284" cy="220874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2559F-5E98-4149-BB9E-FA7914E9B5B8}"/>
              </a:ext>
            </a:extLst>
          </p:cNvPr>
          <p:cNvSpPr>
            <a:spLocks noGrp="1"/>
          </p:cNvSpPr>
          <p:nvPr>
            <p:ph type="title"/>
          </p:nvPr>
        </p:nvSpPr>
        <p:spPr/>
        <p:txBody>
          <a:bodyPr/>
          <a:lstStyle/>
          <a:p>
            <a:r>
              <a:rPr lang="en-US" dirty="0"/>
              <a:t>School Progress/Status – MATH </a:t>
            </a:r>
          </a:p>
        </p:txBody>
      </p:sp>
      <p:sp>
        <p:nvSpPr>
          <p:cNvPr id="3" name="Text Placeholder 2">
            <a:extLst>
              <a:ext uri="{FF2B5EF4-FFF2-40B4-BE49-F238E27FC236}">
                <a16:creationId xmlns:a16="http://schemas.microsoft.com/office/drawing/2014/main" id="{6D716EB6-190E-A642-A858-065029EFF044}"/>
              </a:ext>
            </a:extLst>
          </p:cNvPr>
          <p:cNvSpPr>
            <a:spLocks noGrp="1"/>
          </p:cNvSpPr>
          <p:nvPr>
            <p:ph type="body" idx="1"/>
          </p:nvPr>
        </p:nvSpPr>
        <p:spPr/>
        <p:txBody>
          <a:bodyPr/>
          <a:lstStyle/>
          <a:p>
            <a:endParaRPr lang="en-US" sz="900" dirty="0">
              <a:latin typeface="Bookman Old Style" panose="02050604050505020204" pitchFamily="18" charset="0"/>
            </a:endParaRPr>
          </a:p>
        </p:txBody>
      </p:sp>
      <p:sp>
        <p:nvSpPr>
          <p:cNvPr id="4" name="Slide Number Placeholder 3">
            <a:extLst>
              <a:ext uri="{FF2B5EF4-FFF2-40B4-BE49-F238E27FC236}">
                <a16:creationId xmlns:a16="http://schemas.microsoft.com/office/drawing/2014/main" id="{5A2713A8-DF26-B744-9951-ADAE81A7DFE4}"/>
              </a:ext>
            </a:extLst>
          </p:cNvPr>
          <p:cNvSpPr>
            <a:spLocks noGrp="1"/>
          </p:cNvSpPr>
          <p:nvPr>
            <p:ph type="sldNum" idx="12"/>
          </p:nvPr>
        </p:nvSpPr>
        <p:spPr/>
        <p:txBody>
          <a:bodyPr/>
          <a:lstStyle/>
          <a:p>
            <a:pPr lvl="0">
              <a:spcBef>
                <a:spcPts val="0"/>
              </a:spcBef>
              <a:buNone/>
            </a:pPr>
            <a:fld id="{00000000-1234-1234-1234-123412341234}" type="slidenum">
              <a:rPr lang="en" smtClean="0"/>
              <a:t>10</a:t>
            </a:fld>
            <a:endParaRPr lang="en"/>
          </a:p>
        </p:txBody>
      </p:sp>
      <p:pic>
        <p:nvPicPr>
          <p:cNvPr id="5" name="Picture 4" descr="A screenshot of a cell phone&#10;&#10;Description automatically generated">
            <a:extLst>
              <a:ext uri="{FF2B5EF4-FFF2-40B4-BE49-F238E27FC236}">
                <a16:creationId xmlns:a16="http://schemas.microsoft.com/office/drawing/2014/main" id="{503BC85A-CDA2-914D-AE0C-5E09C03D1EBB}"/>
              </a:ext>
            </a:extLst>
          </p:cNvPr>
          <p:cNvPicPr/>
          <p:nvPr/>
        </p:nvPicPr>
        <p:blipFill>
          <a:blip r:embed="rId2"/>
          <a:stretch>
            <a:fillRect/>
          </a:stretch>
        </p:blipFill>
        <p:spPr>
          <a:xfrm>
            <a:off x="814275" y="1253067"/>
            <a:ext cx="6729525" cy="3318933"/>
          </a:xfrm>
          <a:prstGeom prst="rect">
            <a:avLst/>
          </a:prstGeom>
        </p:spPr>
      </p:pic>
    </p:spTree>
    <p:extLst>
      <p:ext uri="{BB962C8B-B14F-4D97-AF65-F5344CB8AC3E}">
        <p14:creationId xmlns:p14="http://schemas.microsoft.com/office/powerpoint/2010/main" val="2125888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BB0E5-A52B-1C44-92DE-76C6F5F1AE39}"/>
              </a:ext>
            </a:extLst>
          </p:cNvPr>
          <p:cNvSpPr>
            <a:spLocks noGrp="1"/>
          </p:cNvSpPr>
          <p:nvPr>
            <p:ph type="title"/>
          </p:nvPr>
        </p:nvSpPr>
        <p:spPr/>
        <p:txBody>
          <a:bodyPr/>
          <a:lstStyle/>
          <a:p>
            <a:r>
              <a:rPr lang="en-US" dirty="0"/>
              <a:t>School Improvement Plan </a:t>
            </a:r>
          </a:p>
        </p:txBody>
      </p:sp>
      <p:sp>
        <p:nvSpPr>
          <p:cNvPr id="3" name="Text Placeholder 2">
            <a:extLst>
              <a:ext uri="{FF2B5EF4-FFF2-40B4-BE49-F238E27FC236}">
                <a16:creationId xmlns:a16="http://schemas.microsoft.com/office/drawing/2014/main" id="{55304475-0E4C-8F4E-A800-DE3DD0104851}"/>
              </a:ext>
            </a:extLst>
          </p:cNvPr>
          <p:cNvSpPr>
            <a:spLocks noGrp="1"/>
          </p:cNvSpPr>
          <p:nvPr>
            <p:ph type="body" idx="1"/>
          </p:nvPr>
        </p:nvSpPr>
        <p:spPr>
          <a:xfrm>
            <a:off x="814276" y="1718732"/>
            <a:ext cx="6924257" cy="2754117"/>
          </a:xfrm>
        </p:spPr>
        <p:txBody>
          <a:bodyPr/>
          <a:lstStyle/>
          <a:p>
            <a:pPr>
              <a:lnSpc>
                <a:spcPct val="90000"/>
              </a:lnSpc>
            </a:pPr>
            <a:r>
              <a:rPr lang="en-US" sz="1200" b="1" dirty="0">
                <a:latin typeface="Bookman Old Style" panose="02050604050505020204" pitchFamily="18" charset="0"/>
              </a:rPr>
              <a:t>The School Improvement Plan (SIP) is a State Mandated Document that shows: </a:t>
            </a:r>
          </a:p>
          <a:p>
            <a:pPr lvl="1">
              <a:lnSpc>
                <a:spcPct val="90000"/>
              </a:lnSpc>
            </a:pPr>
            <a:r>
              <a:rPr lang="en-US" sz="1200" b="1" dirty="0">
                <a:latin typeface="Bookman Old Style" panose="02050604050505020204" pitchFamily="18" charset="0"/>
              </a:rPr>
              <a:t>School Demographics;</a:t>
            </a:r>
          </a:p>
          <a:p>
            <a:pPr lvl="1">
              <a:lnSpc>
                <a:spcPct val="90000"/>
              </a:lnSpc>
            </a:pPr>
            <a:r>
              <a:rPr lang="en-US" sz="1200" b="1" dirty="0">
                <a:latin typeface="Bookman Old Style" panose="02050604050505020204" pitchFamily="18" charset="0"/>
              </a:rPr>
              <a:t>School Wide Test Scores;</a:t>
            </a:r>
          </a:p>
          <a:p>
            <a:pPr lvl="1">
              <a:lnSpc>
                <a:spcPct val="90000"/>
              </a:lnSpc>
            </a:pPr>
            <a:r>
              <a:rPr lang="en-US" sz="1200" b="1" dirty="0">
                <a:latin typeface="Bookman Old Style" panose="02050604050505020204" pitchFamily="18" charset="0"/>
              </a:rPr>
              <a:t>Plans to Improve the School.</a:t>
            </a:r>
          </a:p>
          <a:p>
            <a:pPr lvl="1">
              <a:lnSpc>
                <a:spcPct val="90000"/>
              </a:lnSpc>
              <a:buNone/>
            </a:pPr>
            <a:endParaRPr lang="en-US" sz="1200" b="1" dirty="0">
              <a:latin typeface="Bookman Old Style" panose="02050604050505020204" pitchFamily="18" charset="0"/>
            </a:endParaRPr>
          </a:p>
          <a:p>
            <a:pPr>
              <a:lnSpc>
                <a:spcPct val="90000"/>
              </a:lnSpc>
            </a:pPr>
            <a:r>
              <a:rPr lang="en-US" sz="1200" b="1" dirty="0">
                <a:latin typeface="Bookman Old Style" panose="02050604050505020204" pitchFamily="18" charset="0"/>
              </a:rPr>
              <a:t>The School Improvement Plan (SIP) is a Working Document.</a:t>
            </a:r>
          </a:p>
          <a:p>
            <a:pPr>
              <a:lnSpc>
                <a:spcPct val="90000"/>
              </a:lnSpc>
              <a:buNone/>
            </a:pPr>
            <a:r>
              <a:rPr lang="en-US" sz="1200" b="1" dirty="0">
                <a:latin typeface="Bookman Old Style" panose="02050604050505020204" pitchFamily="18" charset="0"/>
              </a:rPr>
              <a:t>-We are currently in the process of writing the School Improvement Plan for this year; </a:t>
            </a:r>
          </a:p>
          <a:p>
            <a:pPr>
              <a:lnSpc>
                <a:spcPct val="90000"/>
              </a:lnSpc>
              <a:buNone/>
            </a:pPr>
            <a:r>
              <a:rPr lang="en-US" sz="1200" b="1" dirty="0">
                <a:latin typeface="Bookman Old Style" panose="02050604050505020204" pitchFamily="18" charset="0"/>
              </a:rPr>
              <a:t>-We have Parents who are SIP Committee Members to make sure we create a document that will ensure successful Title I Schoolwide Program status;</a:t>
            </a:r>
          </a:p>
          <a:p>
            <a:pPr>
              <a:lnSpc>
                <a:spcPct val="90000"/>
              </a:lnSpc>
              <a:buNone/>
            </a:pPr>
            <a:r>
              <a:rPr lang="en-US" sz="1200" b="1" dirty="0">
                <a:latin typeface="Bookman Old Style" panose="02050604050505020204" pitchFamily="18" charset="0"/>
              </a:rPr>
              <a:t>-We monitor our progress with the SIP quarterly, with evaluations each semester and for the 2021-22 year. </a:t>
            </a:r>
          </a:p>
          <a:p>
            <a:endParaRPr lang="en-US" dirty="0"/>
          </a:p>
        </p:txBody>
      </p:sp>
      <p:sp>
        <p:nvSpPr>
          <p:cNvPr id="4" name="Slide Number Placeholder 3">
            <a:extLst>
              <a:ext uri="{FF2B5EF4-FFF2-40B4-BE49-F238E27FC236}">
                <a16:creationId xmlns:a16="http://schemas.microsoft.com/office/drawing/2014/main" id="{195E197A-C9A2-A54C-9F6E-DA835B0DE355}"/>
              </a:ext>
            </a:extLst>
          </p:cNvPr>
          <p:cNvSpPr>
            <a:spLocks noGrp="1"/>
          </p:cNvSpPr>
          <p:nvPr>
            <p:ph type="sldNum" idx="12"/>
          </p:nvPr>
        </p:nvSpPr>
        <p:spPr/>
        <p:txBody>
          <a:bodyPr/>
          <a:lstStyle/>
          <a:p>
            <a:pPr lvl="0">
              <a:spcBef>
                <a:spcPts val="0"/>
              </a:spcBef>
              <a:buNone/>
            </a:pPr>
            <a:fld id="{00000000-1234-1234-1234-123412341234}" type="slidenum">
              <a:rPr lang="en" smtClean="0"/>
              <a:t>11</a:t>
            </a:fld>
            <a:endParaRPr lang="en"/>
          </a:p>
        </p:txBody>
      </p:sp>
    </p:spTree>
    <p:extLst>
      <p:ext uri="{BB962C8B-B14F-4D97-AF65-F5344CB8AC3E}">
        <p14:creationId xmlns:p14="http://schemas.microsoft.com/office/powerpoint/2010/main" val="590781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8174D-6E83-294E-A090-B95A65B32ED2}"/>
              </a:ext>
            </a:extLst>
          </p:cNvPr>
          <p:cNvSpPr>
            <a:spLocks noGrp="1"/>
          </p:cNvSpPr>
          <p:nvPr>
            <p:ph type="title"/>
          </p:nvPr>
        </p:nvSpPr>
        <p:spPr/>
        <p:txBody>
          <a:bodyPr/>
          <a:lstStyle/>
          <a:p>
            <a:r>
              <a:rPr lang="en-US" dirty="0"/>
              <a:t>Opportunities for Additional Parent Meetings</a:t>
            </a:r>
          </a:p>
        </p:txBody>
      </p:sp>
      <p:sp>
        <p:nvSpPr>
          <p:cNvPr id="3" name="Text Placeholder 2">
            <a:extLst>
              <a:ext uri="{FF2B5EF4-FFF2-40B4-BE49-F238E27FC236}">
                <a16:creationId xmlns:a16="http://schemas.microsoft.com/office/drawing/2014/main" id="{CD9D8907-25C7-C742-B770-9DB23F5DA599}"/>
              </a:ext>
            </a:extLst>
          </p:cNvPr>
          <p:cNvSpPr>
            <a:spLocks noGrp="1"/>
          </p:cNvSpPr>
          <p:nvPr>
            <p:ph type="body" idx="1"/>
          </p:nvPr>
        </p:nvSpPr>
        <p:spPr/>
        <p:txBody>
          <a:bodyPr/>
          <a:lstStyle/>
          <a:p>
            <a:pPr>
              <a:buNone/>
            </a:pPr>
            <a:r>
              <a:rPr lang="en-US" sz="1800" b="1" dirty="0">
                <a:latin typeface="Bookman Old Style" panose="02050604050505020204" pitchFamily="18" charset="0"/>
              </a:rPr>
              <a:t>Northwest Prep Academy encourages our Parents to bring questions, comments and concerns to our school administrators. If necessary, with administrator approval, additional parent meeting opportunities will be provided this year. </a:t>
            </a:r>
          </a:p>
        </p:txBody>
      </p:sp>
      <p:sp>
        <p:nvSpPr>
          <p:cNvPr id="4" name="Slide Number Placeholder 3">
            <a:extLst>
              <a:ext uri="{FF2B5EF4-FFF2-40B4-BE49-F238E27FC236}">
                <a16:creationId xmlns:a16="http://schemas.microsoft.com/office/drawing/2014/main" id="{BD0F187F-13C2-6D4B-861A-261C650D16AD}"/>
              </a:ext>
            </a:extLst>
          </p:cNvPr>
          <p:cNvSpPr>
            <a:spLocks noGrp="1"/>
          </p:cNvSpPr>
          <p:nvPr>
            <p:ph type="sldNum" idx="12"/>
          </p:nvPr>
        </p:nvSpPr>
        <p:spPr/>
        <p:txBody>
          <a:bodyPr/>
          <a:lstStyle/>
          <a:p>
            <a:pPr lvl="0">
              <a:spcBef>
                <a:spcPts val="0"/>
              </a:spcBef>
              <a:buNone/>
            </a:pPr>
            <a:fld id="{00000000-1234-1234-1234-123412341234}" type="slidenum">
              <a:rPr lang="en" smtClean="0"/>
              <a:t>12</a:t>
            </a:fld>
            <a:endParaRPr lang="en"/>
          </a:p>
        </p:txBody>
      </p:sp>
    </p:spTree>
    <p:extLst>
      <p:ext uri="{BB962C8B-B14F-4D97-AF65-F5344CB8AC3E}">
        <p14:creationId xmlns:p14="http://schemas.microsoft.com/office/powerpoint/2010/main" val="3620849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4FEE0-F6E2-CF43-9E9C-73281E6D9F18}"/>
              </a:ext>
            </a:extLst>
          </p:cNvPr>
          <p:cNvSpPr>
            <a:spLocks noGrp="1"/>
          </p:cNvSpPr>
          <p:nvPr>
            <p:ph type="title"/>
          </p:nvPr>
        </p:nvSpPr>
        <p:spPr/>
        <p:txBody>
          <a:bodyPr/>
          <a:lstStyle/>
          <a:p>
            <a:r>
              <a:rPr lang="en-US" dirty="0"/>
              <a:t>Teacher Qualifications </a:t>
            </a:r>
          </a:p>
        </p:txBody>
      </p:sp>
      <p:sp>
        <p:nvSpPr>
          <p:cNvPr id="3" name="Text Placeholder 2">
            <a:extLst>
              <a:ext uri="{FF2B5EF4-FFF2-40B4-BE49-F238E27FC236}">
                <a16:creationId xmlns:a16="http://schemas.microsoft.com/office/drawing/2014/main" id="{AF0996C8-498A-5B4F-B380-CE75B75791B5}"/>
              </a:ext>
            </a:extLst>
          </p:cNvPr>
          <p:cNvSpPr>
            <a:spLocks noGrp="1"/>
          </p:cNvSpPr>
          <p:nvPr>
            <p:ph type="body" idx="1"/>
          </p:nvPr>
        </p:nvSpPr>
        <p:spPr/>
        <p:txBody>
          <a:bodyPr/>
          <a:lstStyle/>
          <a:p>
            <a:pPr>
              <a:buNone/>
            </a:pPr>
            <a:r>
              <a:rPr lang="en-US" b="1" dirty="0">
                <a:latin typeface="Bookman Old Style" panose="02050604050505020204" pitchFamily="18" charset="0"/>
              </a:rPr>
              <a:t>Nearly 88% of Northwest Prep Academy educators are teachers. Teacher qualifications are on file at the school and at the SCS Board of Education. </a:t>
            </a:r>
          </a:p>
        </p:txBody>
      </p:sp>
      <p:sp>
        <p:nvSpPr>
          <p:cNvPr id="4" name="Slide Number Placeholder 3">
            <a:extLst>
              <a:ext uri="{FF2B5EF4-FFF2-40B4-BE49-F238E27FC236}">
                <a16:creationId xmlns:a16="http://schemas.microsoft.com/office/drawing/2014/main" id="{7D388C3A-46D2-834C-958E-4B67AE52B395}"/>
              </a:ext>
            </a:extLst>
          </p:cNvPr>
          <p:cNvSpPr>
            <a:spLocks noGrp="1"/>
          </p:cNvSpPr>
          <p:nvPr>
            <p:ph type="sldNum" idx="12"/>
          </p:nvPr>
        </p:nvSpPr>
        <p:spPr/>
        <p:txBody>
          <a:bodyPr/>
          <a:lstStyle/>
          <a:p>
            <a:pPr lvl="0">
              <a:spcBef>
                <a:spcPts val="0"/>
              </a:spcBef>
              <a:buNone/>
            </a:pPr>
            <a:fld id="{00000000-1234-1234-1234-123412341234}" type="slidenum">
              <a:rPr lang="en" smtClean="0"/>
              <a:t>13</a:t>
            </a:fld>
            <a:endParaRPr lang="en"/>
          </a:p>
        </p:txBody>
      </p:sp>
    </p:spTree>
    <p:extLst>
      <p:ext uri="{BB962C8B-B14F-4D97-AF65-F5344CB8AC3E}">
        <p14:creationId xmlns:p14="http://schemas.microsoft.com/office/powerpoint/2010/main" val="1659378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378A3-A37C-1844-868E-FD815DDBCED2}"/>
              </a:ext>
            </a:extLst>
          </p:cNvPr>
          <p:cNvSpPr>
            <a:spLocks noGrp="1"/>
          </p:cNvSpPr>
          <p:nvPr>
            <p:ph type="title"/>
          </p:nvPr>
        </p:nvSpPr>
        <p:spPr/>
        <p:txBody>
          <a:bodyPr/>
          <a:lstStyle/>
          <a:p>
            <a:r>
              <a:rPr lang="en-US" dirty="0"/>
              <a:t>Parents Right to Know </a:t>
            </a:r>
          </a:p>
        </p:txBody>
      </p:sp>
      <p:sp>
        <p:nvSpPr>
          <p:cNvPr id="3" name="Text Placeholder 2">
            <a:extLst>
              <a:ext uri="{FF2B5EF4-FFF2-40B4-BE49-F238E27FC236}">
                <a16:creationId xmlns:a16="http://schemas.microsoft.com/office/drawing/2014/main" id="{4631AA15-4FC0-544B-AFF5-FF35D0AF874A}"/>
              </a:ext>
            </a:extLst>
          </p:cNvPr>
          <p:cNvSpPr>
            <a:spLocks noGrp="1"/>
          </p:cNvSpPr>
          <p:nvPr>
            <p:ph type="body" idx="1"/>
          </p:nvPr>
        </p:nvSpPr>
        <p:spPr>
          <a:xfrm>
            <a:off x="814275" y="1642532"/>
            <a:ext cx="6132600" cy="2830317"/>
          </a:xfrm>
        </p:spPr>
        <p:txBody>
          <a:bodyPr/>
          <a:lstStyle/>
          <a:p>
            <a:pPr>
              <a:buNone/>
            </a:pPr>
            <a:r>
              <a:rPr lang="en-US" sz="1400" b="1" dirty="0">
                <a:latin typeface="Bookman Old Style" panose="02050604050505020204" pitchFamily="18" charset="0"/>
              </a:rPr>
              <a:t>Northwest Prep Academy supports Title I Parents Right to Know which includes access to these and other Title I documents: </a:t>
            </a:r>
          </a:p>
          <a:p>
            <a:r>
              <a:rPr lang="en-US" sz="1400" b="1" dirty="0">
                <a:latin typeface="Bookman Old Style" panose="02050604050505020204" pitchFamily="18" charset="0"/>
              </a:rPr>
              <a:t>-SCS Residency Questionnaire- Homeless Affidavit</a:t>
            </a:r>
          </a:p>
          <a:p>
            <a:r>
              <a:rPr lang="en-US" sz="1400" b="1" dirty="0">
                <a:latin typeface="Bookman Old Style" panose="02050604050505020204" pitchFamily="18" charset="0"/>
              </a:rPr>
              <a:t>-Migrant Education Program Occupational Survey </a:t>
            </a:r>
          </a:p>
          <a:p>
            <a:r>
              <a:rPr lang="en-US" sz="1400" b="1" dirty="0">
                <a:latin typeface="Bookman Old Style" panose="02050604050505020204" pitchFamily="18" charset="0"/>
              </a:rPr>
              <a:t>-Every Student Succeeds Act (ESSA) </a:t>
            </a:r>
          </a:p>
          <a:p>
            <a:r>
              <a:rPr lang="en-US" sz="1400" b="1" dirty="0">
                <a:latin typeface="Bookman Old Style" panose="02050604050505020204" pitchFamily="18" charset="0"/>
              </a:rPr>
              <a:t>-Home School Compact </a:t>
            </a:r>
          </a:p>
          <a:p>
            <a:r>
              <a:rPr lang="en-US" sz="1400" b="1" dirty="0">
                <a:latin typeface="Bookman Old Style" panose="02050604050505020204" pitchFamily="18" charset="0"/>
              </a:rPr>
              <a:t>-Annual Measurable Objectives </a:t>
            </a:r>
          </a:p>
          <a:p>
            <a:r>
              <a:rPr lang="en-US" sz="1400" b="1" dirty="0">
                <a:latin typeface="Bookman Old Style" panose="02050604050505020204" pitchFamily="18" charset="0"/>
              </a:rPr>
              <a:t>-Parent and Family Engagement Plan </a:t>
            </a:r>
          </a:p>
          <a:p>
            <a:r>
              <a:rPr lang="en-US" sz="1400" b="1" dirty="0">
                <a:latin typeface="Bookman Old Style" panose="02050604050505020204" pitchFamily="18" charset="0"/>
              </a:rPr>
              <a:t>-Military Recruiter Access </a:t>
            </a:r>
          </a:p>
          <a:p>
            <a:pPr>
              <a:buNone/>
            </a:pPr>
            <a:r>
              <a:rPr lang="en-US" sz="1400" b="1" dirty="0">
                <a:latin typeface="Bookman Old Style" panose="02050604050505020204" pitchFamily="18" charset="0"/>
              </a:rPr>
              <a:t> </a:t>
            </a:r>
          </a:p>
        </p:txBody>
      </p:sp>
      <p:sp>
        <p:nvSpPr>
          <p:cNvPr id="4" name="Slide Number Placeholder 3">
            <a:extLst>
              <a:ext uri="{FF2B5EF4-FFF2-40B4-BE49-F238E27FC236}">
                <a16:creationId xmlns:a16="http://schemas.microsoft.com/office/drawing/2014/main" id="{512F100E-EA14-994A-9216-ADCAB99B2AB3}"/>
              </a:ext>
            </a:extLst>
          </p:cNvPr>
          <p:cNvSpPr>
            <a:spLocks noGrp="1"/>
          </p:cNvSpPr>
          <p:nvPr>
            <p:ph type="sldNum" idx="12"/>
          </p:nvPr>
        </p:nvSpPr>
        <p:spPr/>
        <p:txBody>
          <a:bodyPr/>
          <a:lstStyle/>
          <a:p>
            <a:pPr lvl="0">
              <a:spcBef>
                <a:spcPts val="0"/>
              </a:spcBef>
              <a:buNone/>
            </a:pPr>
            <a:fld id="{00000000-1234-1234-1234-123412341234}" type="slidenum">
              <a:rPr lang="en" smtClean="0"/>
              <a:t>14</a:t>
            </a:fld>
            <a:endParaRPr lang="en"/>
          </a:p>
        </p:txBody>
      </p:sp>
    </p:spTree>
    <p:extLst>
      <p:ext uri="{BB962C8B-B14F-4D97-AF65-F5344CB8AC3E}">
        <p14:creationId xmlns:p14="http://schemas.microsoft.com/office/powerpoint/2010/main" val="2843692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64DAF-9BBB-1446-BB3D-B126CF17297C}"/>
              </a:ext>
            </a:extLst>
          </p:cNvPr>
          <p:cNvSpPr>
            <a:spLocks noGrp="1"/>
          </p:cNvSpPr>
          <p:nvPr>
            <p:ph type="title"/>
          </p:nvPr>
        </p:nvSpPr>
        <p:spPr/>
        <p:txBody>
          <a:bodyPr/>
          <a:lstStyle/>
          <a:p>
            <a:r>
              <a:rPr lang="en-US" dirty="0"/>
              <a:t>Notice of Title I School Status </a:t>
            </a:r>
          </a:p>
        </p:txBody>
      </p:sp>
      <p:sp>
        <p:nvSpPr>
          <p:cNvPr id="3" name="Text Placeholder 2">
            <a:extLst>
              <a:ext uri="{FF2B5EF4-FFF2-40B4-BE49-F238E27FC236}">
                <a16:creationId xmlns:a16="http://schemas.microsoft.com/office/drawing/2014/main" id="{AC6D149E-5D05-9644-96BC-FA631745ACCB}"/>
              </a:ext>
            </a:extLst>
          </p:cNvPr>
          <p:cNvSpPr>
            <a:spLocks noGrp="1"/>
          </p:cNvSpPr>
          <p:nvPr>
            <p:ph type="body" idx="1"/>
          </p:nvPr>
        </p:nvSpPr>
        <p:spPr/>
        <p:txBody>
          <a:bodyPr/>
          <a:lstStyle/>
          <a:p>
            <a:pPr>
              <a:buNone/>
            </a:pPr>
            <a:r>
              <a:rPr lang="en-US" sz="1800" b="1" dirty="0">
                <a:latin typeface="Bookman Old Style" panose="02050604050505020204" pitchFamily="18" charset="0"/>
              </a:rPr>
              <a:t>Northwest Prep Academy is a Title I School where 90% or more of the students enrolled are on free/reduced lunch; therefore, Title I funds are provided to operate schoolwide programs to raise the overall achievement level of the school. </a:t>
            </a:r>
          </a:p>
        </p:txBody>
      </p:sp>
      <p:sp>
        <p:nvSpPr>
          <p:cNvPr id="4" name="Slide Number Placeholder 3">
            <a:extLst>
              <a:ext uri="{FF2B5EF4-FFF2-40B4-BE49-F238E27FC236}">
                <a16:creationId xmlns:a16="http://schemas.microsoft.com/office/drawing/2014/main" id="{056C79D3-58C0-E743-9A05-F76E11DA67CA}"/>
              </a:ext>
            </a:extLst>
          </p:cNvPr>
          <p:cNvSpPr>
            <a:spLocks noGrp="1"/>
          </p:cNvSpPr>
          <p:nvPr>
            <p:ph type="sldNum" idx="12"/>
          </p:nvPr>
        </p:nvSpPr>
        <p:spPr/>
        <p:txBody>
          <a:bodyPr/>
          <a:lstStyle/>
          <a:p>
            <a:pPr lvl="0">
              <a:spcBef>
                <a:spcPts val="0"/>
              </a:spcBef>
              <a:buNone/>
            </a:pPr>
            <a:fld id="{00000000-1234-1234-1234-123412341234}" type="slidenum">
              <a:rPr lang="en" smtClean="0"/>
              <a:t>15</a:t>
            </a:fld>
            <a:endParaRPr lang="en"/>
          </a:p>
        </p:txBody>
      </p:sp>
    </p:spTree>
    <p:extLst>
      <p:ext uri="{BB962C8B-B14F-4D97-AF65-F5344CB8AC3E}">
        <p14:creationId xmlns:p14="http://schemas.microsoft.com/office/powerpoint/2010/main" val="2108606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4C350-D4A0-A84F-AEC2-E918B901864D}"/>
              </a:ext>
            </a:extLst>
          </p:cNvPr>
          <p:cNvSpPr>
            <a:spLocks noGrp="1"/>
          </p:cNvSpPr>
          <p:nvPr>
            <p:ph type="title"/>
          </p:nvPr>
        </p:nvSpPr>
        <p:spPr/>
        <p:txBody>
          <a:bodyPr/>
          <a:lstStyle/>
          <a:p>
            <a:r>
              <a:rPr lang="en-US" dirty="0"/>
              <a:t>School/ Parent Compact </a:t>
            </a:r>
          </a:p>
        </p:txBody>
      </p:sp>
      <p:sp>
        <p:nvSpPr>
          <p:cNvPr id="3" name="Text Placeholder 2">
            <a:extLst>
              <a:ext uri="{FF2B5EF4-FFF2-40B4-BE49-F238E27FC236}">
                <a16:creationId xmlns:a16="http://schemas.microsoft.com/office/drawing/2014/main" id="{F72DC493-490E-F843-9711-BD2A96BA7CF1}"/>
              </a:ext>
            </a:extLst>
          </p:cNvPr>
          <p:cNvSpPr>
            <a:spLocks noGrp="1"/>
          </p:cNvSpPr>
          <p:nvPr>
            <p:ph type="body" idx="1"/>
          </p:nvPr>
        </p:nvSpPr>
        <p:spPr/>
        <p:txBody>
          <a:bodyPr/>
          <a:lstStyle/>
          <a:p>
            <a:pPr>
              <a:buNone/>
            </a:pPr>
            <a:r>
              <a:rPr lang="en-US" sz="1600" b="1" dirty="0">
                <a:latin typeface="Bookman Old Style" panose="02050604050505020204" pitchFamily="18" charset="0"/>
              </a:rPr>
              <a:t>Northwest Prep Academy School- Parent Compact outlines how students, parents, and the entire school staff will share the responsibility for improving student academic achievement and how parents will help develop a partnership to help students achieve the State and District’s high academic standards. This compact is jointly revised by all stakeholders annually.</a:t>
            </a:r>
            <a:br>
              <a:rPr lang="en-US" sz="1600" b="1" dirty="0">
                <a:latin typeface="Bookman Old Style" panose="02050604050505020204" pitchFamily="18" charset="0"/>
              </a:rPr>
            </a:br>
            <a:endParaRPr lang="en-US" sz="1600" b="1" dirty="0">
              <a:latin typeface="Bookman Old Style" panose="02050604050505020204" pitchFamily="18" charset="0"/>
            </a:endParaRPr>
          </a:p>
          <a:p>
            <a:endParaRPr lang="en-US" dirty="0"/>
          </a:p>
        </p:txBody>
      </p:sp>
      <p:sp>
        <p:nvSpPr>
          <p:cNvPr id="4" name="Slide Number Placeholder 3">
            <a:extLst>
              <a:ext uri="{FF2B5EF4-FFF2-40B4-BE49-F238E27FC236}">
                <a16:creationId xmlns:a16="http://schemas.microsoft.com/office/drawing/2014/main" id="{82438F46-6908-7C41-99EA-993C60016A9A}"/>
              </a:ext>
            </a:extLst>
          </p:cNvPr>
          <p:cNvSpPr>
            <a:spLocks noGrp="1"/>
          </p:cNvSpPr>
          <p:nvPr>
            <p:ph type="sldNum" idx="12"/>
          </p:nvPr>
        </p:nvSpPr>
        <p:spPr/>
        <p:txBody>
          <a:bodyPr/>
          <a:lstStyle/>
          <a:p>
            <a:pPr lvl="0">
              <a:spcBef>
                <a:spcPts val="0"/>
              </a:spcBef>
              <a:buNone/>
            </a:pPr>
            <a:fld id="{00000000-1234-1234-1234-123412341234}" type="slidenum">
              <a:rPr lang="en" smtClean="0"/>
              <a:t>16</a:t>
            </a:fld>
            <a:endParaRPr lang="en"/>
          </a:p>
        </p:txBody>
      </p:sp>
    </p:spTree>
    <p:extLst>
      <p:ext uri="{BB962C8B-B14F-4D97-AF65-F5344CB8AC3E}">
        <p14:creationId xmlns:p14="http://schemas.microsoft.com/office/powerpoint/2010/main" val="1567481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B3CDC-5682-754A-81B9-8D83D055CF8C}"/>
              </a:ext>
            </a:extLst>
          </p:cNvPr>
          <p:cNvSpPr>
            <a:spLocks noGrp="1"/>
          </p:cNvSpPr>
          <p:nvPr>
            <p:ph type="title"/>
          </p:nvPr>
        </p:nvSpPr>
        <p:spPr/>
        <p:txBody>
          <a:bodyPr/>
          <a:lstStyle/>
          <a:p>
            <a:r>
              <a:rPr lang="en-US" dirty="0"/>
              <a:t>Student Code of Conduct </a:t>
            </a:r>
          </a:p>
        </p:txBody>
      </p:sp>
      <p:sp>
        <p:nvSpPr>
          <p:cNvPr id="3" name="Text Placeholder 2">
            <a:extLst>
              <a:ext uri="{FF2B5EF4-FFF2-40B4-BE49-F238E27FC236}">
                <a16:creationId xmlns:a16="http://schemas.microsoft.com/office/drawing/2014/main" id="{C825C90B-30D3-2645-B08A-F6EEA8E60A41}"/>
              </a:ext>
            </a:extLst>
          </p:cNvPr>
          <p:cNvSpPr>
            <a:spLocks noGrp="1"/>
          </p:cNvSpPr>
          <p:nvPr>
            <p:ph type="body" idx="1"/>
          </p:nvPr>
        </p:nvSpPr>
        <p:spPr/>
        <p:txBody>
          <a:bodyPr/>
          <a:lstStyle/>
          <a:p>
            <a:pPr>
              <a:buNone/>
            </a:pPr>
            <a:r>
              <a:rPr lang="en-US" sz="1800" b="1" dirty="0">
                <a:latin typeface="Bookman Old Style" panose="02050604050505020204" pitchFamily="18" charset="0"/>
              </a:rPr>
              <a:t>Northwest Prep Academy students are issued a copy and expected to follow the SCS Student Code of Conduct at the open of each school year. The document can be found here: </a:t>
            </a:r>
            <a:r>
              <a:rPr lang="en-US" sz="1800" b="1" dirty="0">
                <a:latin typeface="Bookman Old Style" panose="02050604050505020204" pitchFamily="18" charset="0"/>
                <a:hlinkClick r:id="rId2"/>
              </a:rPr>
              <a:t>http://www.scsk12.org/communications/files/2016/Code%20of%20Conduct.pdf</a:t>
            </a:r>
            <a:endParaRPr lang="en-US" sz="1800" b="1" dirty="0">
              <a:latin typeface="Bookman Old Style" panose="02050604050505020204" pitchFamily="18" charset="0"/>
            </a:endParaRPr>
          </a:p>
          <a:p>
            <a:pPr>
              <a:buNone/>
            </a:pPr>
            <a:endParaRPr lang="en-US" sz="1800" b="1" dirty="0">
              <a:latin typeface="Bookman Old Style" panose="02050604050505020204" pitchFamily="18" charset="0"/>
            </a:endParaRPr>
          </a:p>
        </p:txBody>
      </p:sp>
      <p:sp>
        <p:nvSpPr>
          <p:cNvPr id="4" name="Slide Number Placeholder 3">
            <a:extLst>
              <a:ext uri="{FF2B5EF4-FFF2-40B4-BE49-F238E27FC236}">
                <a16:creationId xmlns:a16="http://schemas.microsoft.com/office/drawing/2014/main" id="{A4C11735-5B88-DE4C-BF92-A037E3B97B16}"/>
              </a:ext>
            </a:extLst>
          </p:cNvPr>
          <p:cNvSpPr>
            <a:spLocks noGrp="1"/>
          </p:cNvSpPr>
          <p:nvPr>
            <p:ph type="sldNum" idx="12"/>
          </p:nvPr>
        </p:nvSpPr>
        <p:spPr/>
        <p:txBody>
          <a:bodyPr/>
          <a:lstStyle/>
          <a:p>
            <a:pPr lvl="0">
              <a:spcBef>
                <a:spcPts val="0"/>
              </a:spcBef>
              <a:buNone/>
            </a:pPr>
            <a:fld id="{00000000-1234-1234-1234-123412341234}" type="slidenum">
              <a:rPr lang="en" smtClean="0"/>
              <a:t>17</a:t>
            </a:fld>
            <a:endParaRPr lang="en"/>
          </a:p>
        </p:txBody>
      </p:sp>
    </p:spTree>
    <p:extLst>
      <p:ext uri="{BB962C8B-B14F-4D97-AF65-F5344CB8AC3E}">
        <p14:creationId xmlns:p14="http://schemas.microsoft.com/office/powerpoint/2010/main" val="3473566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D8017-C8C5-664E-ABD5-A76B829211E8}"/>
              </a:ext>
            </a:extLst>
          </p:cNvPr>
          <p:cNvSpPr>
            <a:spLocks noGrp="1"/>
          </p:cNvSpPr>
          <p:nvPr>
            <p:ph type="title"/>
          </p:nvPr>
        </p:nvSpPr>
        <p:spPr/>
        <p:txBody>
          <a:bodyPr/>
          <a:lstStyle/>
          <a:p>
            <a:r>
              <a:rPr lang="en-US" dirty="0"/>
              <a:t>THANK YOU! </a:t>
            </a:r>
          </a:p>
        </p:txBody>
      </p:sp>
      <p:sp>
        <p:nvSpPr>
          <p:cNvPr id="3" name="Text Placeholder 2">
            <a:extLst>
              <a:ext uri="{FF2B5EF4-FFF2-40B4-BE49-F238E27FC236}">
                <a16:creationId xmlns:a16="http://schemas.microsoft.com/office/drawing/2014/main" id="{2980446C-C4F7-5445-BBC1-7AD73C11167D}"/>
              </a:ext>
            </a:extLst>
          </p:cNvPr>
          <p:cNvSpPr>
            <a:spLocks noGrp="1"/>
          </p:cNvSpPr>
          <p:nvPr>
            <p:ph type="body" idx="1"/>
          </p:nvPr>
        </p:nvSpPr>
        <p:spPr/>
        <p:txBody>
          <a:bodyPr/>
          <a:lstStyle/>
          <a:p>
            <a:pPr>
              <a:buNone/>
            </a:pPr>
            <a:r>
              <a:rPr lang="en-US" b="1" dirty="0">
                <a:latin typeface="Bookman Old Style" panose="02050604050505020204" pitchFamily="18" charset="0"/>
              </a:rPr>
              <a:t>For additional questions, comments or concerns please contact                   Dr. Rhonda Black, PLC Coach and/or Mr. Marvin Moore, Instructional Facilitator and Spanish Interpreter. </a:t>
            </a:r>
          </a:p>
          <a:p>
            <a:pPr>
              <a:buNone/>
            </a:pPr>
            <a:r>
              <a:rPr lang="en-US" b="1" dirty="0">
                <a:latin typeface="Bookman Old Style" panose="02050604050505020204" pitchFamily="18" charset="0"/>
                <a:hlinkClick r:id="rId2"/>
              </a:rPr>
              <a:t>blackrl@scsk12.org</a:t>
            </a:r>
            <a:r>
              <a:rPr lang="en-US" b="1" dirty="0">
                <a:latin typeface="Bookman Old Style" panose="02050604050505020204" pitchFamily="18" charset="0"/>
              </a:rPr>
              <a:t> </a:t>
            </a:r>
          </a:p>
        </p:txBody>
      </p:sp>
      <p:sp>
        <p:nvSpPr>
          <p:cNvPr id="4" name="Slide Number Placeholder 3">
            <a:extLst>
              <a:ext uri="{FF2B5EF4-FFF2-40B4-BE49-F238E27FC236}">
                <a16:creationId xmlns:a16="http://schemas.microsoft.com/office/drawing/2014/main" id="{F9925597-A2D3-C04F-BE70-B2C9BB3F0E72}"/>
              </a:ext>
            </a:extLst>
          </p:cNvPr>
          <p:cNvSpPr>
            <a:spLocks noGrp="1"/>
          </p:cNvSpPr>
          <p:nvPr>
            <p:ph type="sldNum" idx="12"/>
          </p:nvPr>
        </p:nvSpPr>
        <p:spPr/>
        <p:txBody>
          <a:bodyPr/>
          <a:lstStyle/>
          <a:p>
            <a:pPr lvl="0">
              <a:spcBef>
                <a:spcPts val="0"/>
              </a:spcBef>
              <a:buNone/>
            </a:pPr>
            <a:fld id="{00000000-1234-1234-1234-123412341234}" type="slidenum">
              <a:rPr lang="en" smtClean="0"/>
              <a:t>18</a:t>
            </a:fld>
            <a:endParaRPr lang="en"/>
          </a:p>
        </p:txBody>
      </p:sp>
    </p:spTree>
    <p:extLst>
      <p:ext uri="{BB962C8B-B14F-4D97-AF65-F5344CB8AC3E}">
        <p14:creationId xmlns:p14="http://schemas.microsoft.com/office/powerpoint/2010/main" val="1644985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26950-63A4-BF48-80DB-AC22D2ABB990}"/>
              </a:ext>
            </a:extLst>
          </p:cNvPr>
          <p:cNvSpPr>
            <a:spLocks noGrp="1"/>
          </p:cNvSpPr>
          <p:nvPr>
            <p:ph type="title"/>
          </p:nvPr>
        </p:nvSpPr>
        <p:spPr/>
        <p:txBody>
          <a:bodyPr/>
          <a:lstStyle/>
          <a:p>
            <a:r>
              <a:rPr lang="en-US" dirty="0"/>
              <a:t>Purpose of the Meeting </a:t>
            </a:r>
          </a:p>
        </p:txBody>
      </p:sp>
      <p:sp>
        <p:nvSpPr>
          <p:cNvPr id="3" name="Text Placeholder 2">
            <a:extLst>
              <a:ext uri="{FF2B5EF4-FFF2-40B4-BE49-F238E27FC236}">
                <a16:creationId xmlns:a16="http://schemas.microsoft.com/office/drawing/2014/main" id="{32C50AAD-BFD9-8A4E-A708-B096813C3CB2}"/>
              </a:ext>
            </a:extLst>
          </p:cNvPr>
          <p:cNvSpPr>
            <a:spLocks noGrp="1"/>
          </p:cNvSpPr>
          <p:nvPr>
            <p:ph type="body" idx="1"/>
          </p:nvPr>
        </p:nvSpPr>
        <p:spPr>
          <a:xfrm>
            <a:off x="814275" y="1327350"/>
            <a:ext cx="6132600" cy="3473250"/>
          </a:xfrm>
        </p:spPr>
        <p:txBody>
          <a:bodyPr/>
          <a:lstStyle/>
          <a:p>
            <a:pPr>
              <a:buNone/>
            </a:pPr>
            <a:endParaRPr lang="en-US" sz="1000" dirty="0"/>
          </a:p>
          <a:p>
            <a:pPr>
              <a:buNone/>
            </a:pPr>
            <a:r>
              <a:rPr lang="en-US" sz="1800" b="1" dirty="0">
                <a:latin typeface="Bookman Old Style" panose="02050604050505020204" pitchFamily="18" charset="0"/>
              </a:rPr>
              <a:t>The </a:t>
            </a:r>
            <a:r>
              <a:rPr lang="en-US" sz="1800" b="1" i="1" dirty="0">
                <a:latin typeface="Bookman Old Style" panose="02050604050505020204" pitchFamily="18" charset="0"/>
              </a:rPr>
              <a:t>Every Student Succeeds ACT of 2015 </a:t>
            </a:r>
            <a:r>
              <a:rPr lang="en-US" sz="1800" b="1" dirty="0">
                <a:latin typeface="Bookman Old Style" panose="02050604050505020204" pitchFamily="18" charset="0"/>
              </a:rPr>
              <a:t>requires that each Title I School hold an Annual Meeting of Title I parents for the purpose of…</a:t>
            </a:r>
          </a:p>
          <a:p>
            <a:pPr lvl="1"/>
            <a:r>
              <a:rPr lang="en-US" sz="1800" b="1" dirty="0">
                <a:latin typeface="Bookman Old Style" panose="02050604050505020204" pitchFamily="18" charset="0"/>
              </a:rPr>
              <a:t>Informing you of our school’s participation in   the federal Title I program;</a:t>
            </a:r>
          </a:p>
          <a:p>
            <a:pPr lvl="1"/>
            <a:r>
              <a:rPr lang="en-US" sz="1800" b="1" dirty="0">
                <a:latin typeface="Bookman Old Style" panose="02050604050505020204" pitchFamily="18" charset="0"/>
              </a:rPr>
              <a:t>Explaining the requirements of Title I and how it benefits our students;</a:t>
            </a:r>
          </a:p>
          <a:p>
            <a:pPr lvl="1"/>
            <a:r>
              <a:rPr lang="en-US" sz="1800" b="1" dirty="0">
                <a:latin typeface="Bookman Old Style" panose="02050604050505020204" pitchFamily="18" charset="0"/>
              </a:rPr>
              <a:t>Explaining your rights as parents to be involved in the Title I program.</a:t>
            </a:r>
          </a:p>
          <a:p>
            <a:pPr>
              <a:buFont typeface="Wingdings" panose="05000000000000000000" pitchFamily="2" charset="2"/>
              <a:buChar char="ü"/>
            </a:pPr>
            <a:endParaRPr lang="en-US" sz="1800" b="1" dirty="0">
              <a:latin typeface="Bookman Old Style" panose="02050604050505020204" pitchFamily="18" charset="0"/>
            </a:endParaRPr>
          </a:p>
          <a:p>
            <a:endParaRPr lang="en-US" dirty="0"/>
          </a:p>
        </p:txBody>
      </p:sp>
      <p:sp>
        <p:nvSpPr>
          <p:cNvPr id="4" name="Slide Number Placeholder 3">
            <a:extLst>
              <a:ext uri="{FF2B5EF4-FFF2-40B4-BE49-F238E27FC236}">
                <a16:creationId xmlns:a16="http://schemas.microsoft.com/office/drawing/2014/main" id="{55D8E3E8-E10F-2344-B2FB-2720CA3B36DB}"/>
              </a:ext>
            </a:extLst>
          </p:cNvPr>
          <p:cNvSpPr>
            <a:spLocks noGrp="1"/>
          </p:cNvSpPr>
          <p:nvPr>
            <p:ph type="sldNum" idx="12"/>
          </p:nvPr>
        </p:nvSpPr>
        <p:spPr/>
        <p:txBody>
          <a:bodyPr/>
          <a:lstStyle/>
          <a:p>
            <a:pPr lvl="0">
              <a:spcBef>
                <a:spcPts val="0"/>
              </a:spcBef>
              <a:buNone/>
            </a:pPr>
            <a:fld id="{00000000-1234-1234-1234-123412341234}" type="slidenum">
              <a:rPr lang="en" smtClean="0"/>
              <a:t>2</a:t>
            </a:fld>
            <a:endParaRPr lang="en"/>
          </a:p>
        </p:txBody>
      </p:sp>
    </p:spTree>
    <p:extLst>
      <p:ext uri="{BB962C8B-B14F-4D97-AF65-F5344CB8AC3E}">
        <p14:creationId xmlns:p14="http://schemas.microsoft.com/office/powerpoint/2010/main" val="1647691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02FF-75BD-7447-BEE8-EF45A4EF4F63}"/>
              </a:ext>
            </a:extLst>
          </p:cNvPr>
          <p:cNvSpPr>
            <a:spLocks noGrp="1"/>
          </p:cNvSpPr>
          <p:nvPr>
            <p:ph type="title"/>
          </p:nvPr>
        </p:nvSpPr>
        <p:spPr/>
        <p:txBody>
          <a:bodyPr/>
          <a:lstStyle/>
          <a:p>
            <a:r>
              <a:rPr lang="en-US" dirty="0"/>
              <a:t>How Title I Works </a:t>
            </a:r>
          </a:p>
        </p:txBody>
      </p:sp>
      <p:sp>
        <p:nvSpPr>
          <p:cNvPr id="3" name="Text Placeholder 2">
            <a:extLst>
              <a:ext uri="{FF2B5EF4-FFF2-40B4-BE49-F238E27FC236}">
                <a16:creationId xmlns:a16="http://schemas.microsoft.com/office/drawing/2014/main" id="{48DACCC6-A055-F14B-9A92-17D91F159CFD}"/>
              </a:ext>
            </a:extLst>
          </p:cNvPr>
          <p:cNvSpPr>
            <a:spLocks noGrp="1"/>
          </p:cNvSpPr>
          <p:nvPr>
            <p:ph type="body" idx="1"/>
          </p:nvPr>
        </p:nvSpPr>
        <p:spPr>
          <a:xfrm>
            <a:off x="814275" y="1667932"/>
            <a:ext cx="6132600" cy="2804917"/>
          </a:xfrm>
        </p:spPr>
        <p:txBody>
          <a:bodyPr/>
          <a:lstStyle/>
          <a:p>
            <a:r>
              <a:rPr lang="en-US" sz="1600" b="1" dirty="0">
                <a:latin typeface="Bookman Old Style" panose="02050604050505020204" pitchFamily="18" charset="0"/>
              </a:rPr>
              <a:t>The US Federal Government provides Title 1 funding to states each year.</a:t>
            </a:r>
          </a:p>
          <a:p>
            <a:r>
              <a:rPr lang="en-US" sz="1600" b="1" dirty="0">
                <a:latin typeface="Bookman Old Style" panose="02050604050505020204" pitchFamily="18" charset="0"/>
              </a:rPr>
              <a:t>The Tennessee Department of Education sends the funds to individual school districts.</a:t>
            </a:r>
          </a:p>
          <a:p>
            <a:r>
              <a:rPr lang="en-US" sz="1600" b="1" dirty="0">
                <a:latin typeface="Bookman Old Style" panose="02050604050505020204" pitchFamily="18" charset="0"/>
              </a:rPr>
              <a:t>School districts identify eligible schools for Title I funding based on the number of free/reduced students enrolled at the school. </a:t>
            </a:r>
          </a:p>
          <a:p>
            <a:r>
              <a:rPr lang="en-US" sz="1600" b="1" dirty="0">
                <a:latin typeface="Bookman Old Style" panose="02050604050505020204" pitchFamily="18" charset="0"/>
              </a:rPr>
              <a:t>Title I schoolwide programs include extended learning/tutoring, field trips, homeless and displaced support, teacher professional development, school equipment (copiers) and parent meetings. </a:t>
            </a:r>
          </a:p>
          <a:p>
            <a:endParaRPr lang="en-US" dirty="0"/>
          </a:p>
        </p:txBody>
      </p:sp>
      <p:sp>
        <p:nvSpPr>
          <p:cNvPr id="4" name="Slide Number Placeholder 3">
            <a:extLst>
              <a:ext uri="{FF2B5EF4-FFF2-40B4-BE49-F238E27FC236}">
                <a16:creationId xmlns:a16="http://schemas.microsoft.com/office/drawing/2014/main" id="{CC3D5420-3366-614E-BADB-015CDBFA9AEF}"/>
              </a:ext>
            </a:extLst>
          </p:cNvPr>
          <p:cNvSpPr>
            <a:spLocks noGrp="1"/>
          </p:cNvSpPr>
          <p:nvPr>
            <p:ph type="sldNum" idx="12"/>
          </p:nvPr>
        </p:nvSpPr>
        <p:spPr/>
        <p:txBody>
          <a:bodyPr/>
          <a:lstStyle/>
          <a:p>
            <a:pPr lvl="0">
              <a:spcBef>
                <a:spcPts val="0"/>
              </a:spcBef>
              <a:buNone/>
            </a:pPr>
            <a:fld id="{00000000-1234-1234-1234-123412341234}" type="slidenum">
              <a:rPr lang="en" smtClean="0"/>
              <a:t>3</a:t>
            </a:fld>
            <a:endParaRPr lang="en"/>
          </a:p>
        </p:txBody>
      </p:sp>
    </p:spTree>
    <p:extLst>
      <p:ext uri="{BB962C8B-B14F-4D97-AF65-F5344CB8AC3E}">
        <p14:creationId xmlns:p14="http://schemas.microsoft.com/office/powerpoint/2010/main" val="2870790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6D64B-9DC9-3247-B06E-BF06E32CB565}"/>
              </a:ext>
            </a:extLst>
          </p:cNvPr>
          <p:cNvSpPr>
            <a:spLocks noGrp="1"/>
          </p:cNvSpPr>
          <p:nvPr>
            <p:ph type="title"/>
          </p:nvPr>
        </p:nvSpPr>
        <p:spPr/>
        <p:txBody>
          <a:bodyPr/>
          <a:lstStyle/>
          <a:p>
            <a:r>
              <a:rPr lang="en-US" dirty="0"/>
              <a:t>Parent and  Family Engagement Policy </a:t>
            </a:r>
          </a:p>
        </p:txBody>
      </p:sp>
      <p:sp>
        <p:nvSpPr>
          <p:cNvPr id="4" name="Slide Number Placeholder 3">
            <a:extLst>
              <a:ext uri="{FF2B5EF4-FFF2-40B4-BE49-F238E27FC236}">
                <a16:creationId xmlns:a16="http://schemas.microsoft.com/office/drawing/2014/main" id="{916DA6AD-16EF-8F44-BDDB-BE753181BBD1}"/>
              </a:ext>
            </a:extLst>
          </p:cNvPr>
          <p:cNvSpPr>
            <a:spLocks noGrp="1"/>
          </p:cNvSpPr>
          <p:nvPr>
            <p:ph type="sldNum" idx="12"/>
          </p:nvPr>
        </p:nvSpPr>
        <p:spPr/>
        <p:txBody>
          <a:bodyPr/>
          <a:lstStyle/>
          <a:p>
            <a:pPr lvl="0">
              <a:spcBef>
                <a:spcPts val="0"/>
              </a:spcBef>
              <a:buNone/>
            </a:pPr>
            <a:fld id="{00000000-1234-1234-1234-123412341234}" type="slidenum">
              <a:rPr lang="en" smtClean="0"/>
              <a:t>4</a:t>
            </a:fld>
            <a:endParaRPr lang="en"/>
          </a:p>
        </p:txBody>
      </p:sp>
      <p:sp>
        <p:nvSpPr>
          <p:cNvPr id="6" name="Text Placeholder 5">
            <a:extLst>
              <a:ext uri="{FF2B5EF4-FFF2-40B4-BE49-F238E27FC236}">
                <a16:creationId xmlns:a16="http://schemas.microsoft.com/office/drawing/2014/main" id="{33F87BD1-E692-254D-89E3-63A0CE94CE3F}"/>
              </a:ext>
            </a:extLst>
          </p:cNvPr>
          <p:cNvSpPr>
            <a:spLocks noGrp="1"/>
          </p:cNvSpPr>
          <p:nvPr>
            <p:ph type="body" idx="1"/>
          </p:nvPr>
        </p:nvSpPr>
        <p:spPr>
          <a:xfrm>
            <a:off x="814275" y="2556932"/>
            <a:ext cx="6132600" cy="1915917"/>
          </a:xfrm>
        </p:spPr>
        <p:txBody>
          <a:bodyPr/>
          <a:lstStyle/>
          <a:p>
            <a:r>
              <a:rPr lang="en-US" sz="1200" b="1" dirty="0">
                <a:latin typeface="Bookman Old Style" panose="02050604050505020204" pitchFamily="18" charset="0"/>
              </a:rPr>
              <a:t>Title I requires that LEAs- Superintendents and Principals work through schools to ensure the Parent and Family Engagement Policy is at work. This Policy looks like the following events take place annually at Northwest Prep Academy : </a:t>
            </a:r>
          </a:p>
          <a:p>
            <a:r>
              <a:rPr lang="en-US" sz="1200" b="1" dirty="0">
                <a:latin typeface="Bookman Old Style" panose="02050604050505020204" pitchFamily="18" charset="0"/>
              </a:rPr>
              <a:t>- Annual Title I Parent Meeting ; </a:t>
            </a:r>
          </a:p>
          <a:p>
            <a:r>
              <a:rPr lang="en-US" sz="1200" b="1" dirty="0">
                <a:latin typeface="Bookman Old Style" panose="02050604050505020204" pitchFamily="18" charset="0"/>
              </a:rPr>
              <a:t>-School Improvement Plan academic data snapshots are shared and parents are invited to serve on the SIP Committee; </a:t>
            </a:r>
          </a:p>
          <a:p>
            <a:r>
              <a:rPr lang="en-US" sz="1200" b="1" dirty="0">
                <a:latin typeface="Bookman Old Style" panose="02050604050505020204" pitchFamily="18" charset="0"/>
              </a:rPr>
              <a:t>-Parents are kept informed of their Students’ progress; </a:t>
            </a:r>
          </a:p>
          <a:p>
            <a:r>
              <a:rPr lang="en-US" sz="1200" b="1" dirty="0">
                <a:latin typeface="Bookman Old Style" panose="02050604050505020204" pitchFamily="18" charset="0"/>
              </a:rPr>
              <a:t>-Parents are invited to Teacher Conferences quarterly;</a:t>
            </a:r>
          </a:p>
          <a:p>
            <a:r>
              <a:rPr lang="en-US" sz="1200" b="1" dirty="0">
                <a:latin typeface="Bookman Old Style" panose="02050604050505020204" pitchFamily="18" charset="0"/>
              </a:rPr>
              <a:t>-Parents are informed of Extended Learning, Field Trips and other        Title I Student Supports ; </a:t>
            </a:r>
          </a:p>
          <a:p>
            <a:r>
              <a:rPr lang="en-US" sz="1200" b="1" dirty="0">
                <a:latin typeface="Bookman Old Style" panose="02050604050505020204" pitchFamily="18" charset="0"/>
              </a:rPr>
              <a:t>- Additional Parent/Family Engagement  activities that will further involve them in the School Community and ensure their Students are receiving a High Quality Education.    </a:t>
            </a:r>
          </a:p>
          <a:p>
            <a:endParaRPr lang="en-US" sz="1200" b="1" dirty="0">
              <a:latin typeface="Bookman Old Style" panose="02050604050505020204" pitchFamily="18" charset="0"/>
            </a:endParaRPr>
          </a:p>
          <a:p>
            <a:endParaRPr lang="en-US" sz="1400" dirty="0">
              <a:latin typeface="Bookman Old Style" panose="02050604050505020204" pitchFamily="18" charset="0"/>
            </a:endParaRPr>
          </a:p>
        </p:txBody>
      </p:sp>
    </p:spTree>
    <p:extLst>
      <p:ext uri="{BB962C8B-B14F-4D97-AF65-F5344CB8AC3E}">
        <p14:creationId xmlns:p14="http://schemas.microsoft.com/office/powerpoint/2010/main" val="3996246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1093E-5598-D94F-9CB1-3DC37452FEEF}"/>
              </a:ext>
            </a:extLst>
          </p:cNvPr>
          <p:cNvSpPr>
            <a:spLocks noGrp="1"/>
          </p:cNvSpPr>
          <p:nvPr>
            <p:ph type="title"/>
          </p:nvPr>
        </p:nvSpPr>
        <p:spPr/>
        <p:txBody>
          <a:bodyPr/>
          <a:lstStyle/>
          <a:p>
            <a:r>
              <a:rPr lang="en-US" dirty="0"/>
              <a:t>Reporting Pupil Progress </a:t>
            </a:r>
          </a:p>
        </p:txBody>
      </p:sp>
      <p:sp>
        <p:nvSpPr>
          <p:cNvPr id="3" name="Text Placeholder 2">
            <a:extLst>
              <a:ext uri="{FF2B5EF4-FFF2-40B4-BE49-F238E27FC236}">
                <a16:creationId xmlns:a16="http://schemas.microsoft.com/office/drawing/2014/main" id="{5C202BA2-B9A7-ED41-BC67-FC4DA3D645F3}"/>
              </a:ext>
            </a:extLst>
          </p:cNvPr>
          <p:cNvSpPr>
            <a:spLocks noGrp="1"/>
          </p:cNvSpPr>
          <p:nvPr>
            <p:ph type="body" idx="1"/>
          </p:nvPr>
        </p:nvSpPr>
        <p:spPr/>
        <p:txBody>
          <a:bodyPr/>
          <a:lstStyle/>
          <a:p>
            <a:pPr>
              <a:buNone/>
            </a:pPr>
            <a:r>
              <a:rPr lang="en-US" sz="1800" b="1" dirty="0">
                <a:latin typeface="Bookman Old Style" panose="02050604050505020204" pitchFamily="18" charset="0"/>
              </a:rPr>
              <a:t>Northwest Prep Academy will be reporting your child’s academic progress via the Power School Parent Portal and printed Report Cards each nine weeks and each semester for the year. Progress Reports will be issued every 4.5 weeks. In some cases, individual teachers may reach out to discuss your child’s progress weekly and/or daily.  </a:t>
            </a:r>
          </a:p>
        </p:txBody>
      </p:sp>
      <p:sp>
        <p:nvSpPr>
          <p:cNvPr id="4" name="Slide Number Placeholder 3">
            <a:extLst>
              <a:ext uri="{FF2B5EF4-FFF2-40B4-BE49-F238E27FC236}">
                <a16:creationId xmlns:a16="http://schemas.microsoft.com/office/drawing/2014/main" id="{17E83A61-9808-3C42-8725-BA03E92F0D41}"/>
              </a:ext>
            </a:extLst>
          </p:cNvPr>
          <p:cNvSpPr>
            <a:spLocks noGrp="1"/>
          </p:cNvSpPr>
          <p:nvPr>
            <p:ph type="sldNum" idx="12"/>
          </p:nvPr>
        </p:nvSpPr>
        <p:spPr/>
        <p:txBody>
          <a:bodyPr/>
          <a:lstStyle/>
          <a:p>
            <a:pPr lvl="0">
              <a:spcBef>
                <a:spcPts val="0"/>
              </a:spcBef>
              <a:buNone/>
            </a:pPr>
            <a:fld id="{00000000-1234-1234-1234-123412341234}" type="slidenum">
              <a:rPr lang="en" smtClean="0"/>
              <a:t>5</a:t>
            </a:fld>
            <a:endParaRPr lang="en"/>
          </a:p>
        </p:txBody>
      </p:sp>
    </p:spTree>
    <p:extLst>
      <p:ext uri="{BB962C8B-B14F-4D97-AF65-F5344CB8AC3E}">
        <p14:creationId xmlns:p14="http://schemas.microsoft.com/office/powerpoint/2010/main" val="3977463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4D672-040B-294C-A199-D35B5EC6B3DD}"/>
              </a:ext>
            </a:extLst>
          </p:cNvPr>
          <p:cNvSpPr>
            <a:spLocks noGrp="1"/>
          </p:cNvSpPr>
          <p:nvPr>
            <p:ph type="title"/>
          </p:nvPr>
        </p:nvSpPr>
        <p:spPr/>
        <p:txBody>
          <a:bodyPr/>
          <a:lstStyle/>
          <a:p>
            <a:r>
              <a:rPr lang="en-US" dirty="0"/>
              <a:t>Parent and Teacher Conferences</a:t>
            </a:r>
          </a:p>
        </p:txBody>
      </p:sp>
      <p:sp>
        <p:nvSpPr>
          <p:cNvPr id="3" name="Text Placeholder 2">
            <a:extLst>
              <a:ext uri="{FF2B5EF4-FFF2-40B4-BE49-F238E27FC236}">
                <a16:creationId xmlns:a16="http://schemas.microsoft.com/office/drawing/2014/main" id="{EA46258D-CDB7-EA44-99F7-A52E46EDA9C8}"/>
              </a:ext>
            </a:extLst>
          </p:cNvPr>
          <p:cNvSpPr>
            <a:spLocks noGrp="1"/>
          </p:cNvSpPr>
          <p:nvPr>
            <p:ph type="body" idx="1"/>
          </p:nvPr>
        </p:nvSpPr>
        <p:spPr/>
        <p:txBody>
          <a:bodyPr/>
          <a:lstStyle/>
          <a:p>
            <a:pPr>
              <a:buNone/>
            </a:pPr>
            <a:r>
              <a:rPr lang="en-US" sz="1800" b="1" dirty="0">
                <a:latin typeface="Bookman Old Style" panose="02050604050505020204" pitchFamily="18" charset="0"/>
              </a:rPr>
              <a:t>Northwest Prep Academy, in accordance with  Shelby County Schools and CDC guidelines, will be encouraging Parent and Teacher Conferences this year in person with all person wearing masks, social distancing and hand sanitizing due to COVID 19</a:t>
            </a:r>
            <a:r>
              <a:rPr lang="en-US" sz="1600" b="1" dirty="0">
                <a:latin typeface="Bookman Old Style" panose="02050604050505020204" pitchFamily="18" charset="0"/>
              </a:rPr>
              <a:t>.</a:t>
            </a:r>
          </a:p>
        </p:txBody>
      </p:sp>
      <p:sp>
        <p:nvSpPr>
          <p:cNvPr id="4" name="Slide Number Placeholder 3">
            <a:extLst>
              <a:ext uri="{FF2B5EF4-FFF2-40B4-BE49-F238E27FC236}">
                <a16:creationId xmlns:a16="http://schemas.microsoft.com/office/drawing/2014/main" id="{BD9DAF2B-5C3B-C84E-B385-B29E2369E7D5}"/>
              </a:ext>
            </a:extLst>
          </p:cNvPr>
          <p:cNvSpPr>
            <a:spLocks noGrp="1"/>
          </p:cNvSpPr>
          <p:nvPr>
            <p:ph type="sldNum" idx="12"/>
          </p:nvPr>
        </p:nvSpPr>
        <p:spPr/>
        <p:txBody>
          <a:bodyPr/>
          <a:lstStyle/>
          <a:p>
            <a:pPr lvl="0">
              <a:spcBef>
                <a:spcPts val="0"/>
              </a:spcBef>
              <a:buNone/>
            </a:pPr>
            <a:fld id="{00000000-1234-1234-1234-123412341234}" type="slidenum">
              <a:rPr lang="en" smtClean="0"/>
              <a:t>6</a:t>
            </a:fld>
            <a:endParaRPr lang="en"/>
          </a:p>
        </p:txBody>
      </p:sp>
    </p:spTree>
    <p:extLst>
      <p:ext uri="{BB962C8B-B14F-4D97-AF65-F5344CB8AC3E}">
        <p14:creationId xmlns:p14="http://schemas.microsoft.com/office/powerpoint/2010/main" val="2548712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EA5BC-0AEC-424F-A87D-DC7287553B4C}"/>
              </a:ext>
            </a:extLst>
          </p:cNvPr>
          <p:cNvSpPr>
            <a:spLocks noGrp="1"/>
          </p:cNvSpPr>
          <p:nvPr>
            <p:ph type="title"/>
          </p:nvPr>
        </p:nvSpPr>
        <p:spPr/>
        <p:txBody>
          <a:bodyPr/>
          <a:lstStyle/>
          <a:p>
            <a:r>
              <a:rPr lang="en-US" dirty="0"/>
              <a:t>Parent and Family Engagement Requirements</a:t>
            </a:r>
          </a:p>
        </p:txBody>
      </p:sp>
      <p:sp>
        <p:nvSpPr>
          <p:cNvPr id="3" name="Text Placeholder 2">
            <a:extLst>
              <a:ext uri="{FF2B5EF4-FFF2-40B4-BE49-F238E27FC236}">
                <a16:creationId xmlns:a16="http://schemas.microsoft.com/office/drawing/2014/main" id="{12D5D5F2-CFD5-EF43-8D95-BA628B60EFCD}"/>
              </a:ext>
            </a:extLst>
          </p:cNvPr>
          <p:cNvSpPr>
            <a:spLocks noGrp="1"/>
          </p:cNvSpPr>
          <p:nvPr>
            <p:ph type="body" idx="1"/>
          </p:nvPr>
        </p:nvSpPr>
        <p:spPr/>
        <p:txBody>
          <a:bodyPr/>
          <a:lstStyle/>
          <a:p>
            <a:pPr>
              <a:buNone/>
            </a:pPr>
            <a:r>
              <a:rPr lang="en-US" sz="1800" b="1" dirty="0">
                <a:latin typeface="Bookman Old Style" panose="02050604050505020204" pitchFamily="18" charset="0"/>
              </a:rPr>
              <a:t>Northwest Prep Academy encourages Parents and Families to follow the 2021-22 NWPA School Calendar and the 2021-22 SCS District Calendar  with opportunities for Engagement in the Title I Annual Meeting, Parent Teacher Conferences, Extended Learning, Progress Reports/Report Cards, Field Trips, Programs and other School Events/Activities. </a:t>
            </a:r>
          </a:p>
        </p:txBody>
      </p:sp>
      <p:sp>
        <p:nvSpPr>
          <p:cNvPr id="4" name="Slide Number Placeholder 3">
            <a:extLst>
              <a:ext uri="{FF2B5EF4-FFF2-40B4-BE49-F238E27FC236}">
                <a16:creationId xmlns:a16="http://schemas.microsoft.com/office/drawing/2014/main" id="{6CCDACCA-1497-CF4A-8D26-C61A487E0248}"/>
              </a:ext>
            </a:extLst>
          </p:cNvPr>
          <p:cNvSpPr>
            <a:spLocks noGrp="1"/>
          </p:cNvSpPr>
          <p:nvPr>
            <p:ph type="sldNum" idx="12"/>
          </p:nvPr>
        </p:nvSpPr>
        <p:spPr/>
        <p:txBody>
          <a:bodyPr/>
          <a:lstStyle/>
          <a:p>
            <a:pPr lvl="0">
              <a:spcBef>
                <a:spcPts val="0"/>
              </a:spcBef>
              <a:buNone/>
            </a:pPr>
            <a:fld id="{00000000-1234-1234-1234-123412341234}" type="slidenum">
              <a:rPr lang="en" smtClean="0"/>
              <a:t>7</a:t>
            </a:fld>
            <a:endParaRPr lang="en"/>
          </a:p>
        </p:txBody>
      </p:sp>
    </p:spTree>
    <p:extLst>
      <p:ext uri="{BB962C8B-B14F-4D97-AF65-F5344CB8AC3E}">
        <p14:creationId xmlns:p14="http://schemas.microsoft.com/office/powerpoint/2010/main" val="3348881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FDE39-805C-3440-A5D6-4A71CFE89607}"/>
              </a:ext>
            </a:extLst>
          </p:cNvPr>
          <p:cNvSpPr>
            <a:spLocks noGrp="1"/>
          </p:cNvSpPr>
          <p:nvPr>
            <p:ph type="title"/>
          </p:nvPr>
        </p:nvSpPr>
        <p:spPr/>
        <p:txBody>
          <a:bodyPr/>
          <a:lstStyle/>
          <a:p>
            <a:r>
              <a:rPr lang="en-US" dirty="0"/>
              <a:t>Availability of Parent Training </a:t>
            </a:r>
          </a:p>
        </p:txBody>
      </p:sp>
      <p:sp>
        <p:nvSpPr>
          <p:cNvPr id="3" name="Text Placeholder 2">
            <a:extLst>
              <a:ext uri="{FF2B5EF4-FFF2-40B4-BE49-F238E27FC236}">
                <a16:creationId xmlns:a16="http://schemas.microsoft.com/office/drawing/2014/main" id="{316C1D9E-0297-BE4F-BC8D-29E181795907}"/>
              </a:ext>
            </a:extLst>
          </p:cNvPr>
          <p:cNvSpPr>
            <a:spLocks noGrp="1"/>
          </p:cNvSpPr>
          <p:nvPr>
            <p:ph type="body" idx="1"/>
          </p:nvPr>
        </p:nvSpPr>
        <p:spPr/>
        <p:txBody>
          <a:bodyPr/>
          <a:lstStyle/>
          <a:p>
            <a:pPr>
              <a:buNone/>
            </a:pPr>
            <a:r>
              <a:rPr lang="en-US" sz="1800" b="1" dirty="0">
                <a:latin typeface="Bookman Old Style" panose="02050604050505020204" pitchFamily="18" charset="0"/>
              </a:rPr>
              <a:t>Northwest Prep Academy encourages Parents to follow the 2021-22 SCS District Calendar for opportunities to engage in parent training this year. </a:t>
            </a:r>
          </a:p>
        </p:txBody>
      </p:sp>
      <p:sp>
        <p:nvSpPr>
          <p:cNvPr id="4" name="Slide Number Placeholder 3">
            <a:extLst>
              <a:ext uri="{FF2B5EF4-FFF2-40B4-BE49-F238E27FC236}">
                <a16:creationId xmlns:a16="http://schemas.microsoft.com/office/drawing/2014/main" id="{D097FC8A-09EA-8F4E-99AC-855EADBF3873}"/>
              </a:ext>
            </a:extLst>
          </p:cNvPr>
          <p:cNvSpPr>
            <a:spLocks noGrp="1"/>
          </p:cNvSpPr>
          <p:nvPr>
            <p:ph type="sldNum" idx="12"/>
          </p:nvPr>
        </p:nvSpPr>
        <p:spPr/>
        <p:txBody>
          <a:bodyPr/>
          <a:lstStyle/>
          <a:p>
            <a:pPr lvl="0">
              <a:spcBef>
                <a:spcPts val="0"/>
              </a:spcBef>
              <a:buNone/>
            </a:pPr>
            <a:fld id="{00000000-1234-1234-1234-123412341234}" type="slidenum">
              <a:rPr lang="en" smtClean="0"/>
              <a:t>8</a:t>
            </a:fld>
            <a:endParaRPr lang="en"/>
          </a:p>
        </p:txBody>
      </p:sp>
    </p:spTree>
    <p:extLst>
      <p:ext uri="{BB962C8B-B14F-4D97-AF65-F5344CB8AC3E}">
        <p14:creationId xmlns:p14="http://schemas.microsoft.com/office/powerpoint/2010/main" val="894442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D7776-A690-4646-9CA2-0ECDE7A09521}"/>
              </a:ext>
            </a:extLst>
          </p:cNvPr>
          <p:cNvSpPr>
            <a:spLocks noGrp="1"/>
          </p:cNvSpPr>
          <p:nvPr>
            <p:ph type="title"/>
          </p:nvPr>
        </p:nvSpPr>
        <p:spPr/>
        <p:txBody>
          <a:bodyPr/>
          <a:lstStyle/>
          <a:p>
            <a:r>
              <a:rPr lang="en-US" dirty="0"/>
              <a:t>School Progress/Status-ELA  </a:t>
            </a:r>
          </a:p>
        </p:txBody>
      </p:sp>
      <p:sp>
        <p:nvSpPr>
          <p:cNvPr id="3" name="Text Placeholder 2">
            <a:extLst>
              <a:ext uri="{FF2B5EF4-FFF2-40B4-BE49-F238E27FC236}">
                <a16:creationId xmlns:a16="http://schemas.microsoft.com/office/drawing/2014/main" id="{9335FBA3-28D7-5841-9074-A706CCEA2A9F}"/>
              </a:ext>
            </a:extLst>
          </p:cNvPr>
          <p:cNvSpPr>
            <a:spLocks noGrp="1"/>
          </p:cNvSpPr>
          <p:nvPr>
            <p:ph type="body" idx="1"/>
          </p:nvPr>
        </p:nvSpPr>
        <p:spPr/>
        <p:txBody>
          <a:bodyPr/>
          <a:lstStyle/>
          <a:p>
            <a:endParaRPr lang="en-US" sz="900" b="1" dirty="0">
              <a:latin typeface="Bookman Old Style" panose="02050604050505020204" pitchFamily="18" charset="0"/>
            </a:endParaRPr>
          </a:p>
        </p:txBody>
      </p:sp>
      <p:sp>
        <p:nvSpPr>
          <p:cNvPr id="4" name="Slide Number Placeholder 3">
            <a:extLst>
              <a:ext uri="{FF2B5EF4-FFF2-40B4-BE49-F238E27FC236}">
                <a16:creationId xmlns:a16="http://schemas.microsoft.com/office/drawing/2014/main" id="{A948FED6-0080-C347-9876-A9E5FFEF1EFA}"/>
              </a:ext>
            </a:extLst>
          </p:cNvPr>
          <p:cNvSpPr>
            <a:spLocks noGrp="1"/>
          </p:cNvSpPr>
          <p:nvPr>
            <p:ph type="sldNum" idx="12"/>
          </p:nvPr>
        </p:nvSpPr>
        <p:spPr/>
        <p:txBody>
          <a:bodyPr/>
          <a:lstStyle/>
          <a:p>
            <a:pPr lvl="0">
              <a:spcBef>
                <a:spcPts val="0"/>
              </a:spcBef>
              <a:buNone/>
            </a:pPr>
            <a:fld id="{00000000-1234-1234-1234-123412341234}" type="slidenum">
              <a:rPr lang="en" smtClean="0"/>
              <a:t>9</a:t>
            </a:fld>
            <a:endParaRPr lang="en"/>
          </a:p>
        </p:txBody>
      </p:sp>
      <p:pic>
        <p:nvPicPr>
          <p:cNvPr id="5" name="Picture 4" descr="A screenshot of a cell phone&#10;&#10;Description automatically generated">
            <a:extLst>
              <a:ext uri="{FF2B5EF4-FFF2-40B4-BE49-F238E27FC236}">
                <a16:creationId xmlns:a16="http://schemas.microsoft.com/office/drawing/2014/main" id="{CC9D828C-326F-594F-BEF5-8B4BCCD2A38C}"/>
              </a:ext>
            </a:extLst>
          </p:cNvPr>
          <p:cNvPicPr/>
          <p:nvPr/>
        </p:nvPicPr>
        <p:blipFill>
          <a:blip r:embed="rId2"/>
          <a:stretch>
            <a:fillRect/>
          </a:stretch>
        </p:blipFill>
        <p:spPr>
          <a:xfrm>
            <a:off x="814276" y="1253067"/>
            <a:ext cx="6132600" cy="2932535"/>
          </a:xfrm>
          <a:prstGeom prst="rect">
            <a:avLst/>
          </a:prstGeom>
        </p:spPr>
      </p:pic>
    </p:spTree>
    <p:extLst>
      <p:ext uri="{BB962C8B-B14F-4D97-AF65-F5344CB8AC3E}">
        <p14:creationId xmlns:p14="http://schemas.microsoft.com/office/powerpoint/2010/main" val="3898901512"/>
      </p:ext>
    </p:extLst>
  </p:cSld>
  <p:clrMapOvr>
    <a:masterClrMapping/>
  </p:clrMapOvr>
</p:sld>
</file>

<file path=ppt/theme/theme1.xml><?xml version="1.0" encoding="utf-8"?>
<a:theme xmlns:a="http://schemas.openxmlformats.org/drawingml/2006/main" name="Salerio template">
  <a:themeElements>
    <a:clrScheme name="SCS Official Theme 1">
      <a:dk1>
        <a:srgbClr val="0000CC"/>
      </a:dk1>
      <a:lt1>
        <a:sysClr val="window" lastClr="FFFFFF"/>
      </a:lt1>
      <a:dk2>
        <a:srgbClr val="CD0004"/>
      </a:dk2>
      <a:lt2>
        <a:srgbClr val="FDFFFF"/>
      </a:lt2>
      <a:accent1>
        <a:srgbClr val="4F81BD"/>
      </a:accent1>
      <a:accent2>
        <a:srgbClr val="C0504D"/>
      </a:accent2>
      <a:accent3>
        <a:srgbClr val="9BBB59"/>
      </a:accent3>
      <a:accent4>
        <a:srgbClr val="8064A2"/>
      </a:accent4>
      <a:accent5>
        <a:srgbClr val="4BACC6"/>
      </a:accent5>
      <a:accent6>
        <a:srgbClr val="F8C020"/>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21-22Annual Title I Parent Meeting PPTFINAL" id="{74AB146F-5179-9946-A8A0-2AE388AE195C}" vid="{2DD99EEA-4B1F-414D-B079-E58127E421B2}"/>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Salerio template</Template>
  <TotalTime>9</TotalTime>
  <Words>991</Words>
  <Application>Microsoft Macintosh PowerPoint</Application>
  <PresentationFormat>On-screen Show (16:9)</PresentationFormat>
  <Paragraphs>80</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Arial Black</vt:lpstr>
      <vt:lpstr>Arvo</vt:lpstr>
      <vt:lpstr>Bookman Old Style</vt:lpstr>
      <vt:lpstr>Roboto Condensed</vt:lpstr>
      <vt:lpstr>Roboto Condensed Light</vt:lpstr>
      <vt:lpstr>Wingdings</vt:lpstr>
      <vt:lpstr>Salerio template</vt:lpstr>
      <vt:lpstr>Northwest Prep Academy 2021-22 Annual Title I Parent Meeting   Samuel Bachelor, Principal                                                                             Soya Moore, Assistant Principal  Rhonda Black, PLC Coach                                                                                       Marvin Moore, Instructional Facilitator and                                              Spanish Interpreter</vt:lpstr>
      <vt:lpstr>Purpose of the Meeting </vt:lpstr>
      <vt:lpstr>How Title I Works </vt:lpstr>
      <vt:lpstr>Parent and  Family Engagement Policy </vt:lpstr>
      <vt:lpstr>Reporting Pupil Progress </vt:lpstr>
      <vt:lpstr>Parent and Teacher Conferences</vt:lpstr>
      <vt:lpstr>Parent and Family Engagement Requirements</vt:lpstr>
      <vt:lpstr>Availability of Parent Training </vt:lpstr>
      <vt:lpstr>School Progress/Status-ELA  </vt:lpstr>
      <vt:lpstr>School Progress/Status – MATH </vt:lpstr>
      <vt:lpstr>School Improvement Plan </vt:lpstr>
      <vt:lpstr>Opportunities for Additional Parent Meetings</vt:lpstr>
      <vt:lpstr>Teacher Qualifications </vt:lpstr>
      <vt:lpstr>Parents Right to Know </vt:lpstr>
      <vt:lpstr>Notice of Title I School Status </vt:lpstr>
      <vt:lpstr>School/ Parent Compact </vt:lpstr>
      <vt:lpstr>Student Code of Conduct </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Northwest Prep Academy 2021-22 Annual Title I Parent Meeting   Samuel Bachelor, Principal                                                                             Soya Moore, Assistant Principal  Rhonda Black, PLC Coach                                                                                       Marvin Moore, Instructional Facilitator and                                              Spanish Interpreter</dc:title>
  <dc:creator>RHONDA L BLACK</dc:creator>
  <cp:lastModifiedBy>RHONDA L BLACK</cp:lastModifiedBy>
  <cp:revision>1</cp:revision>
  <dcterms:created xsi:type="dcterms:W3CDTF">2021-09-21T03:28:45Z</dcterms:created>
  <dcterms:modified xsi:type="dcterms:W3CDTF">2022-01-07T14:52:23Z</dcterms:modified>
</cp:coreProperties>
</file>